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258" r:id="rId2"/>
    <p:sldId id="425" r:id="rId3"/>
    <p:sldId id="524" r:id="rId4"/>
    <p:sldId id="525" r:id="rId5"/>
    <p:sldId id="427" r:id="rId6"/>
    <p:sldId id="526" r:id="rId7"/>
    <p:sldId id="527" r:id="rId8"/>
    <p:sldId id="528" r:id="rId9"/>
    <p:sldId id="503" r:id="rId10"/>
    <p:sldId id="535" r:id="rId11"/>
    <p:sldId id="532" r:id="rId12"/>
    <p:sldId id="531" r:id="rId13"/>
    <p:sldId id="529" r:id="rId14"/>
    <p:sldId id="536" r:id="rId15"/>
    <p:sldId id="538" r:id="rId16"/>
    <p:sldId id="537" r:id="rId17"/>
    <p:sldId id="539" r:id="rId18"/>
    <p:sldId id="437" r:id="rId19"/>
    <p:sldId id="540" r:id="rId20"/>
    <p:sldId id="547" r:id="rId21"/>
    <p:sldId id="533" r:id="rId22"/>
    <p:sldId id="541" r:id="rId23"/>
    <p:sldId id="542" r:id="rId24"/>
    <p:sldId id="543" r:id="rId25"/>
    <p:sldId id="546" r:id="rId26"/>
    <p:sldId id="544" r:id="rId27"/>
    <p:sldId id="379" r:id="rId28"/>
    <p:sldId id="551" r:id="rId29"/>
    <p:sldId id="550" r:id="rId30"/>
    <p:sldId id="548" r:id="rId31"/>
    <p:sldId id="549" r:id="rId32"/>
    <p:sldId id="552" r:id="rId33"/>
    <p:sldId id="553" r:id="rId34"/>
    <p:sldId id="554" r:id="rId35"/>
    <p:sldId id="508" r:id="rId36"/>
    <p:sldId id="504" r:id="rId37"/>
    <p:sldId id="567" r:id="rId38"/>
    <p:sldId id="555" r:id="rId39"/>
    <p:sldId id="557" r:id="rId40"/>
    <p:sldId id="509" r:id="rId41"/>
    <p:sldId id="556" r:id="rId42"/>
    <p:sldId id="510" r:id="rId43"/>
    <p:sldId id="561" r:id="rId44"/>
    <p:sldId id="511" r:id="rId45"/>
    <p:sldId id="512" r:id="rId46"/>
    <p:sldId id="558" r:id="rId47"/>
    <p:sldId id="559" r:id="rId48"/>
    <p:sldId id="560" r:id="rId49"/>
    <p:sldId id="562" r:id="rId50"/>
    <p:sldId id="563" r:id="rId51"/>
    <p:sldId id="564" r:id="rId52"/>
    <p:sldId id="565" r:id="rId53"/>
    <p:sldId id="566" r:id="rId54"/>
    <p:sldId id="513" r:id="rId55"/>
    <p:sldId id="569" r:id="rId56"/>
    <p:sldId id="514" r:id="rId57"/>
    <p:sldId id="515" r:id="rId58"/>
    <p:sldId id="516" r:id="rId59"/>
    <p:sldId id="571" r:id="rId60"/>
    <p:sldId id="570" r:id="rId61"/>
    <p:sldId id="519" r:id="rId62"/>
    <p:sldId id="517" r:id="rId63"/>
    <p:sldId id="518" r:id="rId64"/>
    <p:sldId id="520" r:id="rId65"/>
    <p:sldId id="521" r:id="rId66"/>
    <p:sldId id="400" r:id="rId67"/>
    <p:sldId id="522" r:id="rId68"/>
    <p:sldId id="523" r:id="rId69"/>
    <p:sldId id="367" r:id="rId70"/>
    <p:sldId id="401" r:id="rId71"/>
    <p:sldId id="402" r:id="rId72"/>
    <p:sldId id="362" r:id="rId73"/>
    <p:sldId id="410" r:id="rId74"/>
    <p:sldId id="411" r:id="rId75"/>
    <p:sldId id="412" r:id="rId76"/>
    <p:sldId id="439" r:id="rId77"/>
    <p:sldId id="415" r:id="rId78"/>
    <p:sldId id="418" r:id="rId79"/>
    <p:sldId id="419" r:id="rId80"/>
    <p:sldId id="417" r:id="rId81"/>
    <p:sldId id="369" r:id="rId82"/>
    <p:sldId id="422" r:id="rId83"/>
    <p:sldId id="377" r:id="rId84"/>
    <p:sldId id="442" r:id="rId85"/>
    <p:sldId id="485" r:id="rId86"/>
    <p:sldId id="484" r:id="rId87"/>
    <p:sldId id="486" r:id="rId88"/>
    <p:sldId id="487" r:id="rId89"/>
    <p:sldId id="496" r:id="rId90"/>
    <p:sldId id="490" r:id="rId91"/>
    <p:sldId id="491" r:id="rId92"/>
    <p:sldId id="492" r:id="rId93"/>
    <p:sldId id="497" r:id="rId94"/>
    <p:sldId id="498" r:id="rId95"/>
    <p:sldId id="441" r:id="rId96"/>
    <p:sldId id="383" r:id="rId97"/>
    <p:sldId id="368" r:id="rId98"/>
    <p:sldId id="404" r:id="rId99"/>
    <p:sldId id="433" r:id="rId100"/>
    <p:sldId id="389" r:id="rId101"/>
    <p:sldId id="396" r:id="rId102"/>
    <p:sldId id="443" r:id="rId103"/>
    <p:sldId id="390" r:id="rId104"/>
    <p:sldId id="424" r:id="rId105"/>
    <p:sldId id="409" r:id="rId106"/>
    <p:sldId id="429" r:id="rId107"/>
    <p:sldId id="426" r:id="rId108"/>
    <p:sldId id="430" r:id="rId109"/>
    <p:sldId id="392" r:id="rId110"/>
    <p:sldId id="428" r:id="rId111"/>
    <p:sldId id="432" r:id="rId112"/>
    <p:sldId id="499" r:id="rId113"/>
    <p:sldId id="500" r:id="rId114"/>
    <p:sldId id="501" r:id="rId115"/>
    <p:sldId id="502" r:id="rId116"/>
  </p:sldIdLst>
  <p:sldSz cx="12192000" cy="6858000"/>
  <p:notesSz cx="6858000" cy="9144000"/>
  <p:custDataLst>
    <p:tags r:id="rId1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B63EAB0-1555-444E-AE82-509ED8CF0A93}">
          <p14:sldIdLst>
            <p14:sldId id="258"/>
            <p14:sldId id="425"/>
            <p14:sldId id="524"/>
            <p14:sldId id="525"/>
            <p14:sldId id="427"/>
            <p14:sldId id="526"/>
            <p14:sldId id="527"/>
            <p14:sldId id="528"/>
            <p14:sldId id="503"/>
            <p14:sldId id="535"/>
            <p14:sldId id="532"/>
            <p14:sldId id="531"/>
            <p14:sldId id="529"/>
            <p14:sldId id="536"/>
            <p14:sldId id="538"/>
            <p14:sldId id="537"/>
            <p14:sldId id="539"/>
            <p14:sldId id="437"/>
            <p14:sldId id="540"/>
            <p14:sldId id="547"/>
            <p14:sldId id="533"/>
            <p14:sldId id="541"/>
            <p14:sldId id="542"/>
            <p14:sldId id="543"/>
            <p14:sldId id="546"/>
            <p14:sldId id="544"/>
            <p14:sldId id="379"/>
            <p14:sldId id="551"/>
            <p14:sldId id="550"/>
            <p14:sldId id="548"/>
            <p14:sldId id="549"/>
            <p14:sldId id="552"/>
            <p14:sldId id="553"/>
            <p14:sldId id="554"/>
            <p14:sldId id="508"/>
            <p14:sldId id="504"/>
            <p14:sldId id="567"/>
            <p14:sldId id="555"/>
            <p14:sldId id="557"/>
            <p14:sldId id="509"/>
            <p14:sldId id="556"/>
            <p14:sldId id="510"/>
            <p14:sldId id="561"/>
            <p14:sldId id="511"/>
            <p14:sldId id="512"/>
            <p14:sldId id="558"/>
            <p14:sldId id="559"/>
            <p14:sldId id="560"/>
            <p14:sldId id="562"/>
            <p14:sldId id="563"/>
            <p14:sldId id="564"/>
            <p14:sldId id="565"/>
            <p14:sldId id="566"/>
            <p14:sldId id="513"/>
            <p14:sldId id="569"/>
            <p14:sldId id="514"/>
            <p14:sldId id="515"/>
            <p14:sldId id="516"/>
            <p14:sldId id="571"/>
            <p14:sldId id="570"/>
            <p14:sldId id="519"/>
            <p14:sldId id="517"/>
            <p14:sldId id="518"/>
            <p14:sldId id="520"/>
            <p14:sldId id="521"/>
            <p14:sldId id="400"/>
            <p14:sldId id="522"/>
            <p14:sldId id="523"/>
            <p14:sldId id="367"/>
            <p14:sldId id="401"/>
            <p14:sldId id="402"/>
            <p14:sldId id="362"/>
            <p14:sldId id="410"/>
            <p14:sldId id="411"/>
            <p14:sldId id="412"/>
            <p14:sldId id="439"/>
            <p14:sldId id="415"/>
            <p14:sldId id="418"/>
            <p14:sldId id="419"/>
            <p14:sldId id="417"/>
            <p14:sldId id="369"/>
            <p14:sldId id="422"/>
            <p14:sldId id="377"/>
            <p14:sldId id="442"/>
            <p14:sldId id="485"/>
            <p14:sldId id="484"/>
            <p14:sldId id="486"/>
            <p14:sldId id="487"/>
            <p14:sldId id="496"/>
            <p14:sldId id="490"/>
            <p14:sldId id="491"/>
            <p14:sldId id="492"/>
            <p14:sldId id="497"/>
            <p14:sldId id="498"/>
            <p14:sldId id="441"/>
            <p14:sldId id="383"/>
            <p14:sldId id="368"/>
            <p14:sldId id="404"/>
            <p14:sldId id="433"/>
            <p14:sldId id="389"/>
            <p14:sldId id="396"/>
            <p14:sldId id="443"/>
            <p14:sldId id="390"/>
            <p14:sldId id="424"/>
            <p14:sldId id="409"/>
            <p14:sldId id="429"/>
            <p14:sldId id="426"/>
            <p14:sldId id="430"/>
            <p14:sldId id="392"/>
            <p14:sldId id="428"/>
            <p14:sldId id="432"/>
            <p14:sldId id="499"/>
            <p14:sldId id="500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诚信 周" initials="诚信" lastIdx="1" clrIdx="0">
    <p:extLst>
      <p:ext uri="{19B8F6BF-5375-455C-9EA6-DF929625EA0E}">
        <p15:presenceInfo xmlns:p15="http://schemas.microsoft.com/office/powerpoint/2012/main" userId="d5f538abd8617e90" providerId="Windows Live"/>
      </p:ext>
    </p:extLst>
  </p:cmAuthor>
  <p:cmAuthor id="2" name="84089" initials="8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3DD"/>
    <a:srgbClr val="66B5C4"/>
    <a:srgbClr val="C8E0E0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7" autoAdjust="0"/>
    <p:restoredTop sz="96271"/>
  </p:normalViewPr>
  <p:slideViewPr>
    <p:cSldViewPr snapToGrid="0" snapToObjects="1">
      <p:cViewPr varScale="1">
        <p:scale>
          <a:sx n="84" d="100"/>
          <a:sy n="84" d="100"/>
        </p:scale>
        <p:origin x="1046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gs" Target="tags/tag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02T17:10:06.271" idx="1">
    <p:pos x="6998" y="776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30T12:47:06.785" idx="1">
    <p:pos x="4597" y="276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2021/1/21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62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21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6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4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09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0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52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81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059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81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541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81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11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44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143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478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229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969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21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37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746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887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09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13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9481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438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044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415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687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82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97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6107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256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79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437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5991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568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9350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236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991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07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3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0987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1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7697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131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FA7F2-166D-48FB-BBEA-8C53B6EE3E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07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58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91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4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2F2FA0F-CEE0-8F4B-B315-20E302992A19}"/>
              </a:ext>
            </a:extLst>
          </p:cNvPr>
          <p:cNvGrpSpPr/>
          <p:nvPr userDrawn="1"/>
        </p:nvGrpSpPr>
        <p:grpSpPr>
          <a:xfrm rot="10800000">
            <a:off x="-1901715" y="106947"/>
            <a:ext cx="2716508" cy="456773"/>
            <a:chOff x="6740619" y="5558547"/>
            <a:chExt cx="7728078" cy="1299453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8F419C47-23B4-0542-9D6C-A2CF0595B6D2}"/>
                </a:ext>
              </a:extLst>
            </p:cNvPr>
            <p:cNvSpPr/>
            <p:nvPr userDrawn="1"/>
          </p:nvSpPr>
          <p:spPr>
            <a:xfrm>
              <a:off x="6740619" y="5715776"/>
              <a:ext cx="5183472" cy="997705"/>
            </a:xfrm>
            <a:prstGeom prst="parallelogram">
              <a:avLst>
                <a:gd name="adj" fmla="val 65230"/>
              </a:avLst>
            </a:prstGeom>
            <a:solidFill>
              <a:srgbClr val="66B5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8F854242-D17C-074F-9E86-4D0F0F7EA0CC}"/>
                </a:ext>
              </a:extLst>
            </p:cNvPr>
            <p:cNvSpPr/>
            <p:nvPr userDrawn="1"/>
          </p:nvSpPr>
          <p:spPr>
            <a:xfrm>
              <a:off x="7717520" y="5558547"/>
              <a:ext cx="6751177" cy="1299453"/>
            </a:xfrm>
            <a:prstGeom prst="parallelogram">
              <a:avLst>
                <a:gd name="adj" fmla="val 6523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CB914E1-D2FA-D144-B2AD-A868449C8EE2}"/>
              </a:ext>
            </a:extLst>
          </p:cNvPr>
          <p:cNvSpPr txBox="1"/>
          <p:nvPr userDrawn="1"/>
        </p:nvSpPr>
        <p:spPr>
          <a:xfrm>
            <a:off x="250704" y="1391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2405AB0-7A7C-AE42-8538-6C2CEFB0B67D}" type="slidenum">
              <a:rPr kumimoji="1" lang="zh-CN" altLang="en-US" i="1">
                <a:solidFill>
                  <a:schemeClr val="bg1"/>
                </a:solidFill>
              </a:rPr>
              <a:pPr algn="ctr"/>
              <a:t>‹#›</a:t>
            </a:fld>
            <a:endParaRPr kumimoji="1" lang="zh-CN" alt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3502129" flipV="1">
            <a:off x="-1115477" y="-3282843"/>
            <a:ext cx="6486441" cy="6486441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 userDrawn="1"/>
        </p:nvSpPr>
        <p:spPr>
          <a:xfrm rot="8097871">
            <a:off x="6104837" y="5907266"/>
            <a:ext cx="1914102" cy="1901468"/>
          </a:xfrm>
          <a:prstGeom prst="rtTriangle">
            <a:avLst/>
          </a:prstGeom>
          <a:solidFill>
            <a:srgbClr val="A3D3DD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/>
          <p:cNvSpPr/>
          <p:nvPr userDrawn="1"/>
        </p:nvSpPr>
        <p:spPr>
          <a:xfrm rot="13502129" flipV="1">
            <a:off x="-423526" y="-2550665"/>
            <a:ext cx="5101330" cy="5101330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129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88.com/p-7354376262756.html" TargetMode="External"/><Relationship Id="rId7" Type="http://schemas.openxmlformats.org/officeDocument/2006/relationships/hyperlink" Target="https://blog.csdn.net/wwlhz" TargetMode="External"/><Relationship Id="rId2" Type="http://schemas.openxmlformats.org/officeDocument/2006/relationships/hyperlink" Target="https://wenku.baidu.com/view/6b92a5b103020740be1e650e52ea551811a6c930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csdn.net/lifuchao784533/article/details/79581033" TargetMode="External"/><Relationship Id="rId5" Type="http://schemas.openxmlformats.org/officeDocument/2006/relationships/hyperlink" Target="https://www.zhihu.com/people/xiaoyang1003" TargetMode="External"/><Relationship Id="rId4" Type="http://schemas.openxmlformats.org/officeDocument/2006/relationships/hyperlink" Target="https://e.qq.com/resources/wx-moments/?from=02_CHANPINwxM_2248&amp;bd_vid=8943800989823522984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455567" y="163224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832102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E1F3A06-A3D7-47B3-A729-481499AD1492}"/>
              </a:ext>
            </a:extLst>
          </p:cNvPr>
          <p:cNvSpPr txBox="1"/>
          <p:nvPr/>
        </p:nvSpPr>
        <p:spPr>
          <a:xfrm>
            <a:off x="5581910" y="2886452"/>
            <a:ext cx="753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基于微信开发者平台的飞翔小鸟游戏开发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D73331-E6A2-4D5C-B4D8-DB74E31DF43E}"/>
              </a:ext>
            </a:extLst>
          </p:cNvPr>
          <p:cNvSpPr txBox="1"/>
          <p:nvPr/>
        </p:nvSpPr>
        <p:spPr>
          <a:xfrm>
            <a:off x="8240484" y="5306007"/>
            <a:ext cx="3559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G17</a:t>
            </a:r>
            <a:r>
              <a:rPr lang="zh-CN" altLang="en-US" sz="2800" dirty="0">
                <a:solidFill>
                  <a:schemeClr val="bg1"/>
                </a:solidFill>
              </a:rPr>
              <a:t>小组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组长：周诚信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组员：李以昕、陈骁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ACFB0F-49C2-40FB-A214-AF6C0A20C0B1}"/>
              </a:ext>
            </a:extLst>
          </p:cNvPr>
          <p:cNvSpPr txBox="1"/>
          <p:nvPr/>
        </p:nvSpPr>
        <p:spPr>
          <a:xfrm>
            <a:off x="1197864" y="4964144"/>
            <a:ext cx="420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模板：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GB/T 8567-2006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92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CB97E92-CFA5-4FFE-B513-2D839F48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01" y="664724"/>
            <a:ext cx="10077316" cy="58072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项目计划书更改情况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  <p:extLst>
      <p:ext uri="{BB962C8B-B14F-4D97-AF65-F5344CB8AC3E}">
        <p14:creationId xmlns:p14="http://schemas.microsoft.com/office/powerpoint/2010/main" val="42065333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项目预算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174CB3F-F428-4F9D-9112-9DE898389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12442"/>
              </p:ext>
            </p:extLst>
          </p:nvPr>
        </p:nvGraphicFramePr>
        <p:xfrm>
          <a:off x="573572" y="542657"/>
          <a:ext cx="10856427" cy="6072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2220">
                  <a:extLst>
                    <a:ext uri="{9D8B030D-6E8A-4147-A177-3AD203B41FA5}">
                      <a16:colId xmlns:a16="http://schemas.microsoft.com/office/drawing/2014/main" val="3432894516"/>
                    </a:ext>
                  </a:extLst>
                </a:gridCol>
                <a:gridCol w="1763065">
                  <a:extLst>
                    <a:ext uri="{9D8B030D-6E8A-4147-A177-3AD203B41FA5}">
                      <a16:colId xmlns:a16="http://schemas.microsoft.com/office/drawing/2014/main" val="3989938110"/>
                    </a:ext>
                  </a:extLst>
                </a:gridCol>
                <a:gridCol w="1383541">
                  <a:extLst>
                    <a:ext uri="{9D8B030D-6E8A-4147-A177-3AD203B41FA5}">
                      <a16:colId xmlns:a16="http://schemas.microsoft.com/office/drawing/2014/main" val="2456632446"/>
                    </a:ext>
                  </a:extLst>
                </a:gridCol>
                <a:gridCol w="1007678">
                  <a:extLst>
                    <a:ext uri="{9D8B030D-6E8A-4147-A177-3AD203B41FA5}">
                      <a16:colId xmlns:a16="http://schemas.microsoft.com/office/drawing/2014/main" val="626016251"/>
                    </a:ext>
                  </a:extLst>
                </a:gridCol>
                <a:gridCol w="1082840">
                  <a:extLst>
                    <a:ext uri="{9D8B030D-6E8A-4147-A177-3AD203B41FA5}">
                      <a16:colId xmlns:a16="http://schemas.microsoft.com/office/drawing/2014/main" val="4054882081"/>
                    </a:ext>
                  </a:extLst>
                </a:gridCol>
                <a:gridCol w="1625535">
                  <a:extLst>
                    <a:ext uri="{9D8B030D-6E8A-4147-A177-3AD203B41FA5}">
                      <a16:colId xmlns:a16="http://schemas.microsoft.com/office/drawing/2014/main" val="3957277703"/>
                    </a:ext>
                  </a:extLst>
                </a:gridCol>
                <a:gridCol w="2411548">
                  <a:extLst>
                    <a:ext uri="{9D8B030D-6E8A-4147-A177-3AD203B41FA5}">
                      <a16:colId xmlns:a16="http://schemas.microsoft.com/office/drawing/2014/main" val="3234329829"/>
                    </a:ext>
                  </a:extLst>
                </a:gridCol>
              </a:tblGrid>
              <a:tr h="44530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项目名称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规格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单价（元）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数量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单位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小计（元）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备注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365355"/>
                  </a:ext>
                </a:extLst>
              </a:tr>
              <a:tr h="6306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域名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com</a:t>
                      </a:r>
                      <a:r>
                        <a:rPr lang="zh-CN" sz="1600" kern="100" dirty="0">
                          <a:effectLst/>
                        </a:rPr>
                        <a:t>或者</a:t>
                      </a:r>
                      <a:r>
                        <a:rPr lang="en-US" sz="1600" kern="100" dirty="0" err="1">
                          <a:effectLst/>
                        </a:rPr>
                        <a:t>cn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30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可以持续是使用一年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217141"/>
                  </a:ext>
                </a:extLst>
              </a:tr>
              <a:tr h="94601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微信公众平台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在微信平台上发布游戏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个人账户可以免费使用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214555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美工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6</a:t>
                      </a:r>
                      <a:r>
                        <a:rPr lang="en-US" sz="1600" kern="100" dirty="0">
                          <a:effectLst/>
                        </a:rPr>
                        <a:t>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用于制作美工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059577"/>
                  </a:ext>
                </a:extLst>
              </a:tr>
              <a:tr h="18909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腾讯服务器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核</a:t>
                      </a:r>
                      <a:r>
                        <a:rPr lang="en-US" sz="1600" kern="100" dirty="0">
                          <a:effectLst/>
                        </a:rPr>
                        <a:t>1GB,windows Server 2012 </a:t>
                      </a:r>
                      <a:r>
                        <a:rPr lang="zh-CN" sz="1600" kern="100" dirty="0">
                          <a:effectLst/>
                        </a:rPr>
                        <a:t>数据中心版 </a:t>
                      </a:r>
                      <a:r>
                        <a:rPr lang="en-US" sz="1600" kern="100" dirty="0">
                          <a:effectLst/>
                        </a:rPr>
                        <a:t>64</a:t>
                      </a:r>
                      <a:r>
                        <a:rPr lang="zh-CN" sz="1600" kern="100" dirty="0">
                          <a:effectLst/>
                        </a:rPr>
                        <a:t>位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88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个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8</a:t>
                      </a:r>
                      <a:r>
                        <a:rPr lang="en-US" sz="1600" kern="100" dirty="0">
                          <a:effectLst/>
                        </a:rPr>
                        <a:t>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学生优惠，可以持续使用一年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766904"/>
                  </a:ext>
                </a:extLst>
              </a:tr>
              <a:tr h="90847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团建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2</a:t>
                      </a:r>
                      <a:r>
                        <a:rPr lang="en-US" sz="1600" kern="100" dirty="0">
                          <a:effectLst/>
                        </a:rPr>
                        <a:t>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人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6</a:t>
                      </a:r>
                      <a:r>
                        <a:rPr lang="en-US" sz="1600" kern="100" dirty="0">
                          <a:effectLst/>
                        </a:rPr>
                        <a:t>00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sz="1600" kern="100" dirty="0">
                          <a:effectLst/>
                        </a:rPr>
                        <a:t>团队资金，用于购买印刷物资</a:t>
                      </a:r>
                      <a:r>
                        <a:rPr lang="zh-CN" altLang="en-US" sz="1600" kern="100" dirty="0">
                          <a:effectLst/>
                        </a:rPr>
                        <a:t>和团建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268409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杂费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30</a:t>
                      </a:r>
                      <a:r>
                        <a:rPr lang="en-US" sz="1600" kern="100" dirty="0">
                          <a:effectLst/>
                        </a:rPr>
                        <a:t>0</a:t>
                      </a:r>
                      <a:r>
                        <a:rPr lang="zh-CN" sz="1600" kern="100" dirty="0">
                          <a:effectLst/>
                        </a:rPr>
                        <a:t>元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704311"/>
                  </a:ext>
                </a:extLst>
              </a:tr>
              <a:tr h="41709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</a:pPr>
                      <a:r>
                        <a:rPr lang="zh-CN" sz="1600" kern="100" dirty="0">
                          <a:effectLst/>
                        </a:rPr>
                        <a:t>总计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600" kern="100" dirty="0">
                          <a:effectLst/>
                        </a:rPr>
                        <a:t>131</a:t>
                      </a:r>
                      <a:r>
                        <a:rPr lang="en-US" sz="1600" kern="100" dirty="0">
                          <a:effectLst/>
                        </a:rPr>
                        <a:t>8</a:t>
                      </a:r>
                      <a:r>
                        <a:rPr lang="zh-CN" sz="1600" kern="100" dirty="0">
                          <a:effectLst/>
                        </a:rPr>
                        <a:t>元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27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4518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287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关键问题 可预测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E0418B-1218-4004-9FA0-CDF9752B1D7D}"/>
              </a:ext>
            </a:extLst>
          </p:cNvPr>
          <p:cNvSpPr txBox="1"/>
          <p:nvPr/>
        </p:nvSpPr>
        <p:spPr>
          <a:xfrm>
            <a:off x="2015231" y="1438545"/>
            <a:ext cx="6895504" cy="972000"/>
          </a:xfrm>
          <a:prstGeom prst="rect">
            <a:avLst/>
          </a:prstGeom>
          <a:noFill/>
          <a:ln w="63500" cap="rnd">
            <a:solidFill>
              <a:srgbClr val="A3D3DD"/>
            </a:solidFill>
            <a:round/>
          </a:ln>
        </p:spPr>
        <p:txBody>
          <a:bodyPr wrap="square" rtlCol="0" anchor="ctr" anchorCtr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:</a:t>
            </a:r>
            <a:r>
              <a:rPr lang="zh-CN" altLang="en-US" dirty="0"/>
              <a:t>微信小游戏对软件包规模有限制</a:t>
            </a:r>
            <a:endParaRPr lang="en-US" altLang="zh-CN" dirty="0"/>
          </a:p>
          <a:p>
            <a:r>
              <a:rPr lang="zh-CN" altLang="en-US" dirty="0"/>
              <a:t>解决方案：尽量压缩软件规模；将资源服务器部署到第三方软件上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89A68F-FEDC-4E6B-B86F-10A728BBB5C0}"/>
              </a:ext>
            </a:extLst>
          </p:cNvPr>
          <p:cNvSpPr txBox="1"/>
          <p:nvPr/>
        </p:nvSpPr>
        <p:spPr>
          <a:xfrm>
            <a:off x="2015231" y="3105833"/>
            <a:ext cx="6895504" cy="972000"/>
          </a:xfrm>
          <a:prstGeom prst="rect">
            <a:avLst/>
          </a:prstGeom>
          <a:noFill/>
          <a:ln w="63500" cap="rnd">
            <a:solidFill>
              <a:srgbClr val="A3D3DD"/>
            </a:solidFill>
            <a:round/>
          </a:ln>
        </p:spPr>
        <p:txBody>
          <a:bodyPr wrap="square" rtlCol="0" anchor="ctr" anchorCtr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:</a:t>
            </a:r>
            <a:r>
              <a:rPr lang="zh-CN" altLang="en-US" dirty="0"/>
              <a:t>实际工期长于预计工期</a:t>
            </a:r>
            <a:endParaRPr lang="en-US" altLang="zh-CN" dirty="0"/>
          </a:p>
          <a:p>
            <a:r>
              <a:rPr lang="zh-CN" altLang="en-US" dirty="0"/>
              <a:t>解决方案：加班；削减不重要的功能；请外包完成部分工作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7112DA-5AEC-40C5-BB26-413AFD45BEFD}"/>
              </a:ext>
            </a:extLst>
          </p:cNvPr>
          <p:cNvSpPr txBox="1"/>
          <p:nvPr/>
        </p:nvSpPr>
        <p:spPr>
          <a:xfrm>
            <a:off x="2015231" y="4773121"/>
            <a:ext cx="6895504" cy="972000"/>
          </a:xfrm>
          <a:prstGeom prst="rect">
            <a:avLst/>
          </a:prstGeom>
          <a:noFill/>
          <a:ln w="63500" cap="rnd">
            <a:solidFill>
              <a:srgbClr val="A3D3DD"/>
            </a:solidFill>
            <a:round/>
          </a:ln>
        </p:spPr>
        <p:txBody>
          <a:bodyPr wrap="square" rtlCol="0" anchor="ctr" anchorCtr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:</a:t>
            </a:r>
            <a:r>
              <a:rPr lang="zh-CN" altLang="en-US" dirty="0"/>
              <a:t>游戏美工问题</a:t>
            </a:r>
            <a:endParaRPr lang="en-US" altLang="zh-CN" dirty="0"/>
          </a:p>
          <a:p>
            <a:r>
              <a:rPr lang="zh-CN" altLang="en-US" dirty="0"/>
              <a:t>解决方案：请创意学院的同学做美术指导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70454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关键问题 不可预测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881B1EDE-A4BB-4819-8CE9-44B093083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266027"/>
              </p:ext>
            </p:extLst>
          </p:nvPr>
        </p:nvGraphicFramePr>
        <p:xfrm>
          <a:off x="1399219" y="1462888"/>
          <a:ext cx="9393561" cy="393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1187">
                  <a:extLst>
                    <a:ext uri="{9D8B030D-6E8A-4147-A177-3AD203B41FA5}">
                      <a16:colId xmlns:a16="http://schemas.microsoft.com/office/drawing/2014/main" val="2645096226"/>
                    </a:ext>
                  </a:extLst>
                </a:gridCol>
                <a:gridCol w="3131187">
                  <a:extLst>
                    <a:ext uri="{9D8B030D-6E8A-4147-A177-3AD203B41FA5}">
                      <a16:colId xmlns:a16="http://schemas.microsoft.com/office/drawing/2014/main" val="3087297986"/>
                    </a:ext>
                  </a:extLst>
                </a:gridCol>
                <a:gridCol w="3131187">
                  <a:extLst>
                    <a:ext uri="{9D8B030D-6E8A-4147-A177-3AD203B41FA5}">
                      <a16:colId xmlns:a16="http://schemas.microsoft.com/office/drawing/2014/main" val="2873858027"/>
                    </a:ext>
                  </a:extLst>
                </a:gridCol>
              </a:tblGrid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问题类型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负责人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参考方案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765703"/>
                  </a:ext>
                </a:extLst>
              </a:tr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技术问题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周诚信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请求外包，在网络上发帖悬赏解决，请教专家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122836"/>
                  </a:ext>
                </a:extLst>
              </a:tr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经济问题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陈骁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动员组织内部成员捐款，寻求赞助合作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865594"/>
                  </a:ext>
                </a:extLst>
              </a:tr>
              <a:tr h="983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其他问题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李以昕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询问上级领导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213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8602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24417" y="1582786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小组分工以评价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319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B15D5F-19C3-4B63-89E7-AB8060473AF9}"/>
              </a:ext>
            </a:extLst>
          </p:cNvPr>
          <p:cNvSpPr txBox="1"/>
          <p:nvPr/>
        </p:nvSpPr>
        <p:spPr>
          <a:xfrm>
            <a:off x="894715" y="861235"/>
            <a:ext cx="704485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每次作业个人最高总分为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每次作业开始前，每一个组员可以获得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分基准分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组长经可能为每一个组员分配相近的工作量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每次总结工作的会议上，如有以下三种情况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1)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组员认为自己的工作量大于其他组员</a:t>
            </a:r>
          </a:p>
          <a:p>
            <a:pPr lvl="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2)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组员认为自己的工作复杂与其他组员</a:t>
            </a:r>
          </a:p>
          <a:p>
            <a:pPr lvl="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3)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组员认为自己的某项工作完成度远高于预期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组员可以提出申请，经过全体讨论后，可以增加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0.2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每次总结工作的会议上，如有以下三种情况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组员没有按时完成任务</a:t>
            </a:r>
          </a:p>
          <a:p>
            <a:pPr marL="533400" indent="266700"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2)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组员任务的完成度低于预期</a:t>
            </a:r>
          </a:p>
          <a:p>
            <a:pPr marL="457200"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由组长提出意见，经过全体讨论后，扣该成员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0.1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0.2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每一个加分和减分针对一个小作业，而不是全部作业。如果一组员认为自己本次任务中有多个作业完成程度高于预期，可以申请多个加分。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在关于分数的评审会议中，组长享有最终决定权，组员只有讨论权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552D14-0B4B-4D88-BC53-6A19243170C2}"/>
              </a:ext>
            </a:extLst>
          </p:cNvPr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评分规则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15648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9.1</a:t>
            </a:r>
            <a:r>
              <a:rPr lang="zh-CN" altLang="en-US" dirty="0"/>
              <a:t>分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9.3</a:t>
            </a:r>
            <a:r>
              <a:rPr lang="zh-CN" altLang="en-US" dirty="0"/>
              <a:t>分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评分：</a:t>
            </a:r>
            <a:r>
              <a:rPr lang="en-US" altLang="zh-CN" dirty="0"/>
              <a:t>9.2</a:t>
            </a:r>
            <a:r>
              <a:rPr lang="zh-CN" altLang="en-US" dirty="0"/>
              <a:t>分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BFC0727-9B6C-4EB0-AD40-BE9C6DE83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72306"/>
              </p:ext>
            </p:extLst>
          </p:nvPr>
        </p:nvGraphicFramePr>
        <p:xfrm>
          <a:off x="1401933" y="901922"/>
          <a:ext cx="9863830" cy="55787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2331">
                  <a:extLst>
                    <a:ext uri="{9D8B030D-6E8A-4147-A177-3AD203B41FA5}">
                      <a16:colId xmlns:a16="http://schemas.microsoft.com/office/drawing/2014/main" val="3224220616"/>
                    </a:ext>
                  </a:extLst>
                </a:gridCol>
                <a:gridCol w="3803068">
                  <a:extLst>
                    <a:ext uri="{9D8B030D-6E8A-4147-A177-3AD203B41FA5}">
                      <a16:colId xmlns:a16="http://schemas.microsoft.com/office/drawing/2014/main" val="1634997034"/>
                    </a:ext>
                  </a:extLst>
                </a:gridCol>
                <a:gridCol w="2475013">
                  <a:extLst>
                    <a:ext uri="{9D8B030D-6E8A-4147-A177-3AD203B41FA5}">
                      <a16:colId xmlns:a16="http://schemas.microsoft.com/office/drawing/2014/main" val="2687247207"/>
                    </a:ext>
                  </a:extLst>
                </a:gridCol>
                <a:gridCol w="893418">
                  <a:extLst>
                    <a:ext uri="{9D8B030D-6E8A-4147-A177-3AD203B41FA5}">
                      <a16:colId xmlns:a16="http://schemas.microsoft.com/office/drawing/2014/main" val="1755912594"/>
                    </a:ext>
                  </a:extLst>
                </a:gridCol>
              </a:tblGrid>
              <a:tr h="32566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周诚信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80166"/>
                  </a:ext>
                </a:extLst>
              </a:tr>
              <a:tr h="325665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任务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加减分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949775"/>
                  </a:ext>
                </a:extLst>
              </a:tr>
              <a:tr h="3256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第一阶段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撰写文档中的产品部分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5468"/>
                  </a:ext>
                </a:extLst>
              </a:tr>
              <a:tr h="3256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</a:t>
                      </a:r>
                      <a:r>
                        <a:rPr lang="en-US" sz="1100" u="none" strike="noStrike">
                          <a:effectLst/>
                        </a:rPr>
                        <a:t>PPT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225886"/>
                  </a:ext>
                </a:extLst>
              </a:tr>
              <a:tr h="325665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882181"/>
                  </a:ext>
                </a:extLst>
              </a:tr>
              <a:tr h="38230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第二阶段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制定评分方案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242170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重新估计预算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51794"/>
                  </a:ext>
                </a:extLst>
              </a:tr>
              <a:tr h="94867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撰写技术可行性、经济可行性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通过</a:t>
                      </a:r>
                      <a:r>
                        <a:rPr lang="en-US" altLang="zh-CN" sz="1100" u="none" strike="noStrike">
                          <a:effectLst/>
                        </a:rPr>
                        <a:t>COCOMO2</a:t>
                      </a:r>
                      <a:r>
                        <a:rPr lang="zh-CN" altLang="en-US" sz="1100" u="none" strike="noStrike">
                          <a:effectLst/>
                        </a:rPr>
                        <a:t>模型评估了工作量，考虑方面较多，予以</a:t>
                      </a:r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r>
                        <a:rPr lang="zh-CN" altLang="en-US" sz="1100" u="none" strike="noStrike">
                          <a:effectLst/>
                        </a:rPr>
                        <a:t>分加分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63456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征集用户意见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23701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撰写会议记录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39070"/>
                  </a:ext>
                </a:extLst>
              </a:tr>
              <a:tr h="382302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217190"/>
                  </a:ext>
                </a:extLst>
              </a:tr>
              <a:tr h="3823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第三阶段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进行</a:t>
                      </a:r>
                      <a:r>
                        <a:rPr lang="en-US" sz="1200" u="none" strike="noStrike">
                          <a:effectLst/>
                        </a:rPr>
                        <a:t>SWOT</a:t>
                      </a:r>
                      <a:r>
                        <a:rPr lang="zh-CN" altLang="en-US" sz="1200" u="none" strike="noStrike">
                          <a:effectLst/>
                        </a:rPr>
                        <a:t>分析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103136"/>
                  </a:ext>
                </a:extLst>
              </a:tr>
              <a:tr h="3823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统筹优化</a:t>
                      </a:r>
                      <a:r>
                        <a:rPr lang="en-US" sz="1200" u="none" strike="noStrike">
                          <a:effectLst/>
                        </a:rPr>
                        <a:t>PPT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53735"/>
                  </a:ext>
                </a:extLst>
              </a:tr>
              <a:tr h="3256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878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7822466-795B-47C4-AF2F-FB2270A3C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599682"/>
              </p:ext>
            </p:extLst>
          </p:nvPr>
        </p:nvGraphicFramePr>
        <p:xfrm>
          <a:off x="1136342" y="1100831"/>
          <a:ext cx="10120545" cy="51312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2401">
                  <a:extLst>
                    <a:ext uri="{9D8B030D-6E8A-4147-A177-3AD203B41FA5}">
                      <a16:colId xmlns:a16="http://schemas.microsoft.com/office/drawing/2014/main" val="768793732"/>
                    </a:ext>
                  </a:extLst>
                </a:gridCol>
                <a:gridCol w="3902046">
                  <a:extLst>
                    <a:ext uri="{9D8B030D-6E8A-4147-A177-3AD203B41FA5}">
                      <a16:colId xmlns:a16="http://schemas.microsoft.com/office/drawing/2014/main" val="1699453226"/>
                    </a:ext>
                  </a:extLst>
                </a:gridCol>
                <a:gridCol w="2539427">
                  <a:extLst>
                    <a:ext uri="{9D8B030D-6E8A-4147-A177-3AD203B41FA5}">
                      <a16:colId xmlns:a16="http://schemas.microsoft.com/office/drawing/2014/main" val="3608023520"/>
                    </a:ext>
                  </a:extLst>
                </a:gridCol>
                <a:gridCol w="916671">
                  <a:extLst>
                    <a:ext uri="{9D8B030D-6E8A-4147-A177-3AD203B41FA5}">
                      <a16:colId xmlns:a16="http://schemas.microsoft.com/office/drawing/2014/main" val="920223700"/>
                    </a:ext>
                  </a:extLst>
                </a:gridCol>
              </a:tblGrid>
              <a:tr h="29578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陈骁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32631"/>
                  </a:ext>
                </a:extLst>
              </a:tr>
              <a:tr h="295789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任务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加减分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276007"/>
                  </a:ext>
                </a:extLst>
              </a:tr>
              <a:tr h="8616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第一阶段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</a:t>
                      </a:r>
                      <a:r>
                        <a:rPr lang="en-US" sz="1100" u="none" strike="noStrike">
                          <a:effectLst/>
                        </a:rPr>
                        <a:t>WPS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制作了初版的</a:t>
                      </a:r>
                      <a:r>
                        <a:rPr lang="en-US" altLang="zh-CN" sz="1100" u="none" strike="noStrike">
                          <a:effectLst/>
                        </a:rPr>
                        <a:t>WBS</a:t>
                      </a:r>
                      <a:r>
                        <a:rPr lang="zh-CN" altLang="en-US" sz="1100" u="none" strike="noStrike">
                          <a:effectLst/>
                        </a:rPr>
                        <a:t>，达不到老师所提到要求，但是考虑到工作量大且复杂，可以谅解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051303"/>
                  </a:ext>
                </a:extLst>
              </a:tr>
              <a:tr h="8616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制作甘特图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制作了初版的甘特图，达不到老师所提到要求，但是考虑到工作量大且复杂，可以谅解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646965"/>
                  </a:ext>
                </a:extLst>
              </a:tr>
              <a:tr h="57871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撰写文档中实施计划，支持条件，专题计划要点等部分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完成情况良好，考虑到工作量较大，基于</a:t>
                      </a:r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r>
                        <a:rPr lang="zh-CN" altLang="en-US" sz="1100" u="none" strike="noStrike">
                          <a:effectLst/>
                        </a:rPr>
                        <a:t>分的加分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804223"/>
                  </a:ext>
                </a:extLst>
              </a:tr>
              <a:tr h="295789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31356"/>
                  </a:ext>
                </a:extLst>
              </a:tr>
              <a:tr h="5787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第二阶段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优化</a:t>
                      </a:r>
                      <a:r>
                        <a:rPr lang="en-US" altLang="zh-CN" sz="1200" u="none" strike="noStrike">
                          <a:effectLst/>
                        </a:rPr>
                        <a:t>WBS</a:t>
                      </a:r>
                      <a:r>
                        <a:rPr lang="zh-CN" altLang="en-US" sz="1200" u="none" strike="noStrike">
                          <a:effectLst/>
                        </a:rPr>
                        <a:t>，甘特图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完成情况好于预期，且工作量较大，予以</a:t>
                      </a:r>
                      <a:r>
                        <a:rPr lang="en-US" altLang="zh-CN" sz="1100" u="none" strike="noStrike" dirty="0">
                          <a:effectLst/>
                        </a:rPr>
                        <a:t>0.2</a:t>
                      </a:r>
                      <a:r>
                        <a:rPr lang="zh-CN" altLang="en-US" sz="1100" u="none" strike="noStrike" dirty="0">
                          <a:effectLst/>
                        </a:rPr>
                        <a:t>分的加分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897"/>
                  </a:ext>
                </a:extLst>
              </a:tr>
              <a:tr h="34723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征集用户意见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608906"/>
                  </a:ext>
                </a:extLst>
              </a:tr>
              <a:tr h="347230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76600"/>
                  </a:ext>
                </a:extLst>
              </a:tr>
              <a:tr h="3343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第三阶段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在甘特图中添加预算部分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660381"/>
                  </a:ext>
                </a:extLst>
              </a:tr>
              <a:tr h="3343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9.3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0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7417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小组成员分工及评价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8B723D-93ED-44E6-8638-871FDE951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87167"/>
              </p:ext>
            </p:extLst>
          </p:nvPr>
        </p:nvGraphicFramePr>
        <p:xfrm>
          <a:off x="1332760" y="1249839"/>
          <a:ext cx="9526479" cy="4778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0251">
                  <a:extLst>
                    <a:ext uri="{9D8B030D-6E8A-4147-A177-3AD203B41FA5}">
                      <a16:colId xmlns:a16="http://schemas.microsoft.com/office/drawing/2014/main" val="4183939303"/>
                    </a:ext>
                  </a:extLst>
                </a:gridCol>
                <a:gridCol w="3673000">
                  <a:extLst>
                    <a:ext uri="{9D8B030D-6E8A-4147-A177-3AD203B41FA5}">
                      <a16:colId xmlns:a16="http://schemas.microsoft.com/office/drawing/2014/main" val="673354187"/>
                    </a:ext>
                  </a:extLst>
                </a:gridCol>
                <a:gridCol w="2390365">
                  <a:extLst>
                    <a:ext uri="{9D8B030D-6E8A-4147-A177-3AD203B41FA5}">
                      <a16:colId xmlns:a16="http://schemas.microsoft.com/office/drawing/2014/main" val="2964126560"/>
                    </a:ext>
                  </a:extLst>
                </a:gridCol>
                <a:gridCol w="862863">
                  <a:extLst>
                    <a:ext uri="{9D8B030D-6E8A-4147-A177-3AD203B41FA5}">
                      <a16:colId xmlns:a16="http://schemas.microsoft.com/office/drawing/2014/main" val="148377841"/>
                    </a:ext>
                  </a:extLst>
                </a:gridCol>
              </a:tblGrid>
              <a:tr h="36389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李以昕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330621"/>
                  </a:ext>
                </a:extLst>
              </a:tr>
              <a:tr h="363895"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任务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完成情况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加减分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164750"/>
                  </a:ext>
                </a:extLst>
              </a:tr>
              <a:tr h="3638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第一阶段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制作</a:t>
                      </a:r>
                      <a:r>
                        <a:rPr lang="en-US" altLang="zh-CN" sz="1100" u="none" strike="noStrike">
                          <a:effectLst/>
                        </a:rPr>
                        <a:t>WPS</a:t>
                      </a:r>
                      <a:r>
                        <a:rPr lang="zh-CN" altLang="en-US" sz="1100" u="none" strike="noStrike">
                          <a:effectLst/>
                        </a:rPr>
                        <a:t>撰写文档中的引言部分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600430"/>
                  </a:ext>
                </a:extLst>
              </a:tr>
              <a:tr h="363895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4368"/>
                  </a:ext>
                </a:extLst>
              </a:tr>
              <a:tr h="42718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第二阶段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 dirty="0">
                          <a:effectLst/>
                        </a:rPr>
                        <a:t>征集用户意见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701421"/>
                  </a:ext>
                </a:extLst>
              </a:tr>
              <a:tr h="4271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撰写操作可行性和社会可行性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449628"/>
                  </a:ext>
                </a:extLst>
              </a:tr>
              <a:tr h="4271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制作可行性分析</a:t>
                      </a:r>
                      <a:r>
                        <a:rPr lang="en-US" sz="1200" u="none" strike="noStrike">
                          <a:effectLst/>
                        </a:rPr>
                        <a:t>PPT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389304"/>
                  </a:ext>
                </a:extLst>
              </a:tr>
              <a:tr h="4271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统筹优化</a:t>
                      </a:r>
                      <a:r>
                        <a:rPr lang="en-US" sz="1200" u="none" strike="noStrike">
                          <a:effectLst/>
                        </a:rPr>
                        <a:t>PPT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良好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4109"/>
                  </a:ext>
                </a:extLst>
              </a:tr>
              <a:tr h="427181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353306"/>
                  </a:ext>
                </a:extLst>
              </a:tr>
              <a:tr h="7752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第三阶段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u="none" strike="noStrike">
                          <a:effectLst/>
                        </a:rPr>
                        <a:t>根据用户意见修改游戏对项目再提出</a:t>
                      </a:r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r>
                        <a:rPr lang="zh-CN" altLang="en-US" sz="1200" u="none" strike="noStrike">
                          <a:effectLst/>
                        </a:rPr>
                        <a:t>个可行性分析方案，制作</a:t>
                      </a:r>
                      <a:r>
                        <a:rPr lang="en-US" altLang="zh-CN" sz="1200" u="none" strike="noStrike">
                          <a:effectLst/>
                        </a:rPr>
                        <a:t>PPT</a:t>
                      </a:r>
                      <a:r>
                        <a:rPr lang="zh-CN" altLang="en-US" sz="1200" u="none" strike="noStrike">
                          <a:effectLst/>
                        </a:rPr>
                        <a:t>功能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楷体_GB231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本阶段工作量较大，经过讨论给予</a:t>
                      </a:r>
                      <a:r>
                        <a:rPr lang="en-US" altLang="zh-CN" sz="1100" u="none" strike="noStrike">
                          <a:effectLst/>
                        </a:rPr>
                        <a:t>0.2</a:t>
                      </a:r>
                      <a:r>
                        <a:rPr lang="zh-CN" altLang="en-US" sz="1100" u="none" strike="noStrike">
                          <a:effectLst/>
                        </a:rPr>
                        <a:t>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0.2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973451"/>
                  </a:ext>
                </a:extLst>
              </a:tr>
              <a:tr h="4113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总分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200" u="none" strike="noStrike" dirty="0">
                          <a:effectLst/>
                        </a:rPr>
                        <a:t>9.2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279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2127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60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参考资料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5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>
            <a:extLst>
              <a:ext uri="{FF2B5EF4-FFF2-40B4-BE49-F238E27FC236}">
                <a16:creationId xmlns:a16="http://schemas.microsoft.com/office/drawing/2014/main" id="{63E55B88-1B69-4C78-B779-911648A1150F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>
            <a:extLst>
              <a:ext uri="{FF2B5EF4-FFF2-40B4-BE49-F238E27FC236}">
                <a16:creationId xmlns:a16="http://schemas.microsoft.com/office/drawing/2014/main" id="{34705F78-1995-4EDC-9463-87FE61D4749C}"/>
              </a:ext>
            </a:extLst>
          </p:cNvPr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>
            <a:extLst>
              <a:ext uri="{FF2B5EF4-FFF2-40B4-BE49-F238E27FC236}">
                <a16:creationId xmlns:a16="http://schemas.microsoft.com/office/drawing/2014/main" id="{36D5EA13-7E9F-4369-9F7B-72E0DE3173C2}"/>
              </a:ext>
            </a:extLst>
          </p:cNvPr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>
            <a:extLst>
              <a:ext uri="{FF2B5EF4-FFF2-40B4-BE49-F238E27FC236}">
                <a16:creationId xmlns:a16="http://schemas.microsoft.com/office/drawing/2014/main" id="{682BDFD0-78CE-470C-B2D1-46901E0021A8}"/>
              </a:ext>
            </a:extLst>
          </p:cNvPr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35496DB4-A4DF-47D7-80FA-1D9C3B7E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itchFamily="34" charset="-122"/>
            </a:endParaRPr>
          </a:p>
        </p:txBody>
      </p:sp>
      <p:sp>
        <p:nvSpPr>
          <p:cNvPr id="41" name="矩形 47">
            <a:extLst>
              <a:ext uri="{FF2B5EF4-FFF2-40B4-BE49-F238E27FC236}">
                <a16:creationId xmlns:a16="http://schemas.microsoft.com/office/drawing/2014/main" id="{413BC481-EBA9-40F5-8DFF-569D7F98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FD56A-B531-4CA6-83E2-E727A9A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16EF7-F025-4EF0-8079-4FE8F03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>
            <a:extLst>
              <a:ext uri="{FF2B5EF4-FFF2-40B4-BE49-F238E27FC236}">
                <a16:creationId xmlns:a16="http://schemas.microsoft.com/office/drawing/2014/main" id="{7283176D-5AF5-4A0F-82CB-6E7E208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C311B48-D649-4D27-A362-D18F134B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621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060D374-FB56-4657-8965-A119E5353FBE}"/>
              </a:ext>
            </a:extLst>
          </p:cNvPr>
          <p:cNvSpPr txBox="1"/>
          <p:nvPr/>
        </p:nvSpPr>
        <p:spPr>
          <a:xfrm>
            <a:off x="873562" y="5167018"/>
            <a:ext cx="2941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游戏：</a:t>
            </a:r>
            <a:endParaRPr lang="en-US" altLang="zh-CN" dirty="0"/>
          </a:p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[3]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浴血沙城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[4]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动物餐厅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1C45F9-8158-410D-8E01-04BB8641F6EA}"/>
              </a:ext>
            </a:extLst>
          </p:cNvPr>
          <p:cNvSpPr txBox="1"/>
          <p:nvPr/>
        </p:nvSpPr>
        <p:spPr>
          <a:xfrm>
            <a:off x="856659" y="919701"/>
            <a:ext cx="108812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资料：</a:t>
            </a:r>
            <a:endParaRPr lang="en-US" altLang="zh-CN" dirty="0"/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[1]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萍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8131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技术可行性分析 百度文库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</a:t>
            </a: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2"/>
              </a:rPr>
              <a:t>https://wenku.baidu.com/view/6b92a5b103020740be1e650e52ea551811a6c930.html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[2]checkuser1 COCOMO2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模型 道客巴巴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</a:t>
            </a: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http://www.doc88.com/p-7354376262756.html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[5]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腾讯广告 微信广告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</a:t>
            </a: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4"/>
              </a:rPr>
              <a:t>https://e.qq.com/resources/wx-moments/?from=02_CHANPINwxM_2248&amp;bd_vid=8943800989823522984</a:t>
            </a:r>
            <a:endParaRPr lang="en-US" altLang="zh-CN" kern="1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[6]</a:t>
            </a:r>
            <a:r>
              <a:rPr lang="en-US" altLang="zh-CN" b="1" i="0" u="none" strike="noStrike" dirty="0">
                <a:effectLst/>
                <a:latin typeface="-apple-system"/>
                <a:hlinkClick r:id="rId5"/>
              </a:rPr>
              <a:t>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xiaoyang1003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产品的可行性需从哪几个方面分析？知乎 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[OL]                https://zhuanlan.zhihu.com/p/20875988?utm_source=wechat_session&amp;utm_medium=social&amp;utm_oi=604093295966687232&amp;utm_campaign=shareopn</a:t>
            </a:r>
          </a:p>
          <a:p>
            <a:pPr algn="just"/>
            <a:r>
              <a:rPr lang="en-US" altLang="zh-CN" dirty="0"/>
              <a:t>      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[7]</a:t>
            </a:r>
            <a:r>
              <a:rPr lang="en-US" altLang="zh-CN" sz="1800" kern="100" dirty="0">
                <a:solidFill>
                  <a:srgbClr val="555666"/>
                </a:solidFill>
                <a:effectLst/>
                <a:latin typeface="Roboto" panose="02000000000000000000" pitchFamily="2" charset="0"/>
                <a:ea typeface="宋体" panose="02010600030101010101" pitchFamily="2" charset="-122"/>
              </a:rPr>
              <a:t> </a:t>
            </a:r>
            <a:r>
              <a:rPr lang="zh-CN" altLang="zh-CN" kern="100" dirty="0">
                <a:solidFill>
                  <a:srgbClr val="555666"/>
                </a:solidFill>
                <a:latin typeface="Roboto" panose="02000000000000000000" pitchFamily="2" charset="0"/>
                <a:ea typeface="宋体" panose="02010600030101010101" pitchFamily="2" charset="-122"/>
              </a:rPr>
              <a:t>李富超 软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工文档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项目开发计划 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CSDN [OL]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6"/>
              </a:rPr>
              <a:t>https://blog.csdn.net/lifuchao784533/article/details/79581033</a:t>
            </a:r>
            <a:endParaRPr lang="en-US" altLang="zh-CN" sz="1800" u="sng" kern="1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[8] </a:t>
            </a:r>
            <a:r>
              <a:rPr lang="en-US" altLang="zh-CN" sz="1800" u="none" strike="noStrike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7" tooltip="wwlhz"/>
              </a:rPr>
              <a:t>wwlhz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WBS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工作分解结构法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CSDN [OL]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https://blog.csdn.net/wwlhz/article/details/80199416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31497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E12121-A6BA-4F47-BA3E-2F27F177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94" y="124770"/>
            <a:ext cx="6820061" cy="66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EC80D-AFB6-4F2C-AA4A-D1FF2AF8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817281"/>
            <a:ext cx="5732848" cy="55973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F944D2-A34E-41BE-8F38-1C10AED04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767" y="984464"/>
            <a:ext cx="5679004" cy="56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4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04B282-3B46-4B67-A968-29202E1E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98" y="870243"/>
            <a:ext cx="5546015" cy="55529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8551A5-72E0-45E2-9375-21F52D97D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490" y="870243"/>
            <a:ext cx="5140263" cy="27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会议记录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053A30-C24B-49B5-AA59-3A14C1846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075" y="661219"/>
            <a:ext cx="6770750" cy="59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版本管理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7A27F743-DC00-9843-A8E8-E7E289147933}"/>
              </a:ext>
            </a:extLst>
          </p:cNvPr>
          <p:cNvSpPr>
            <a:spLocks/>
          </p:cNvSpPr>
          <p:nvPr/>
        </p:nvSpPr>
        <p:spPr bwMode="auto">
          <a:xfrm>
            <a:off x="4361491" y="3646735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>
            <a:extLst>
              <a:ext uri="{FF2B5EF4-FFF2-40B4-BE49-F238E27FC236}">
                <a16:creationId xmlns:a16="http://schemas.microsoft.com/office/drawing/2014/main" id="{0E1ED7B0-62E7-D44B-8931-4E27DA0951A9}"/>
              </a:ext>
            </a:extLst>
          </p:cNvPr>
          <p:cNvSpPr>
            <a:spLocks/>
          </p:cNvSpPr>
          <p:nvPr/>
        </p:nvSpPr>
        <p:spPr bwMode="auto">
          <a:xfrm>
            <a:off x="3412971" y="3615966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1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>
            <a:extLst>
              <a:ext uri="{FF2B5EF4-FFF2-40B4-BE49-F238E27FC236}">
                <a16:creationId xmlns:a16="http://schemas.microsoft.com/office/drawing/2014/main" id="{B034B0A9-E40D-2540-8B54-B6E70784EE60}"/>
              </a:ext>
            </a:extLst>
          </p:cNvPr>
          <p:cNvSpPr>
            <a:spLocks/>
          </p:cNvSpPr>
          <p:nvPr/>
        </p:nvSpPr>
        <p:spPr bwMode="auto">
          <a:xfrm>
            <a:off x="2490998" y="3657977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698"/>
          </a:p>
        </p:txBody>
      </p:sp>
      <p:sp>
        <p:nvSpPr>
          <p:cNvPr id="29" name="Freeform 163">
            <a:extLst>
              <a:ext uri="{FF2B5EF4-FFF2-40B4-BE49-F238E27FC236}">
                <a16:creationId xmlns:a16="http://schemas.microsoft.com/office/drawing/2014/main" id="{5871779B-21F3-9E49-A6E4-F39694106CEE}"/>
              </a:ext>
            </a:extLst>
          </p:cNvPr>
          <p:cNvSpPr>
            <a:spLocks noEditPoints="1"/>
          </p:cNvSpPr>
          <p:nvPr/>
        </p:nvSpPr>
        <p:spPr bwMode="auto">
          <a:xfrm>
            <a:off x="1426191" y="363169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>
            <a:prstTxWarp prst="textNoShape">
              <a:avLst/>
            </a:prstTxWarp>
          </a:bodyPr>
          <a:lstStyle/>
          <a:p>
            <a:endParaRPr lang="zh-CN" altLang="en-US" sz="1698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0578E3-C5EB-4178-9AFD-DDED4838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64" y="1745993"/>
            <a:ext cx="10765809" cy="30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组织架构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D1CB3C-8719-49ED-A442-3BD46832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961065"/>
            <a:ext cx="6450681" cy="497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D24F54-0B18-44F3-9169-AEAF52491138}"/>
              </a:ext>
            </a:extLst>
          </p:cNvPr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B591D-9CBC-4D9A-8494-ECC8A28A238A}"/>
              </a:ext>
            </a:extLst>
          </p:cNvPr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21B74B-AC3E-4F79-9738-12573C443CA6}"/>
              </a:ext>
            </a:extLst>
          </p:cNvPr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F1FDE-7E2B-428C-B873-C244C79DDBDC}"/>
              </a:ext>
            </a:extLst>
          </p:cNvPr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153DA5-903E-4230-96A7-23D28C8536F2}"/>
              </a:ext>
            </a:extLst>
          </p:cNvPr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EF5B3B-52D6-4393-A7B9-AFF129B1B146}"/>
                </a:ext>
              </a:extLst>
            </p:cNvPr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A80D69-5D08-4B1C-984A-C7B075E09E8A}"/>
                </a:ext>
              </a:extLst>
            </p:cNvPr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797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小组规章制度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CB10B7-3125-4204-8880-F78E6C63D4C8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是否提交了项目的可行性分析报告？关键的技术可行分析是否描述？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D24F54-0B18-44F3-9169-AEAF52491138}"/>
              </a:ext>
            </a:extLst>
          </p:cNvPr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开会时间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4B591D-9CBC-4D9A-8494-ECC8A28A238A}"/>
              </a:ext>
            </a:extLst>
          </p:cNvPr>
          <p:cNvSpPr txBox="1"/>
          <p:nvPr/>
        </p:nvSpPr>
        <p:spPr>
          <a:xfrm>
            <a:off x="1371600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每周二、周六，晚上</a:t>
            </a:r>
            <a:r>
              <a:rPr lang="en-US" altLang="zh-CN" dirty="0"/>
              <a:t>10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zh-CN" altLang="en-US" dirty="0"/>
              <a:t>有特殊情况的话，开会时间另行通知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21B74B-AC3E-4F79-9738-12573C443CA6}"/>
              </a:ext>
            </a:extLst>
          </p:cNvPr>
          <p:cNvSpPr/>
          <p:nvPr/>
        </p:nvSpPr>
        <p:spPr>
          <a:xfrm>
            <a:off x="7847515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工作地点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8F1FDE-7E2B-428C-B873-C244C79DDBDC}"/>
              </a:ext>
            </a:extLst>
          </p:cNvPr>
          <p:cNvSpPr txBox="1"/>
          <p:nvPr/>
        </p:nvSpPr>
        <p:spPr>
          <a:xfrm>
            <a:off x="6939191" y="2139518"/>
            <a:ext cx="388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理四教学楼、学生寝室、</a:t>
            </a:r>
            <a:endParaRPr lang="en-US" altLang="zh-CN" dirty="0"/>
          </a:p>
          <a:p>
            <a:pPr algn="ctr"/>
            <a:r>
              <a:rPr lang="zh-CN" altLang="en-US" dirty="0"/>
              <a:t>星巴克咖啡馆等地方</a:t>
            </a:r>
            <a:endParaRPr lang="en-US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153DA5-903E-4230-96A7-23D28C8536F2}"/>
              </a:ext>
            </a:extLst>
          </p:cNvPr>
          <p:cNvGrpSpPr/>
          <p:nvPr/>
        </p:nvGrpSpPr>
        <p:grpSpPr>
          <a:xfrm>
            <a:off x="1423091" y="3301369"/>
            <a:ext cx="3881211" cy="1908637"/>
            <a:chOff x="1524000" y="1306611"/>
            <a:chExt cx="3881211" cy="19086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BEF5B3B-52D6-4393-A7B9-AFF129B1B146}"/>
                </a:ext>
              </a:extLst>
            </p:cNvPr>
            <p:cNvSpPr/>
            <p:nvPr/>
          </p:nvSpPr>
          <p:spPr>
            <a:xfrm>
              <a:off x="2432324" y="1306611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组员评价规则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A80D69-5D08-4B1C-984A-C7B075E09E8A}"/>
                </a:ext>
              </a:extLst>
            </p:cNvPr>
            <p:cNvSpPr txBox="1"/>
            <p:nvPr/>
          </p:nvSpPr>
          <p:spPr>
            <a:xfrm>
              <a:off x="1524000" y="2291918"/>
              <a:ext cx="38812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以</a:t>
              </a:r>
              <a:r>
                <a:rPr lang="en-US" altLang="zh-CN" dirty="0"/>
                <a:t>9</a:t>
              </a:r>
              <a:r>
                <a:rPr lang="zh-CN" altLang="en-US" dirty="0"/>
                <a:t>分为每次基准分</a:t>
              </a:r>
              <a:endParaRPr lang="en-US" altLang="zh-CN" dirty="0"/>
            </a:p>
            <a:p>
              <a:pPr algn="ctr"/>
              <a:r>
                <a:rPr lang="zh-CN" altLang="en-US" dirty="0"/>
                <a:t>根据每一个任务的完成度</a:t>
              </a:r>
              <a:endParaRPr lang="en-US" altLang="zh-CN" dirty="0"/>
            </a:p>
            <a:p>
              <a:pPr algn="ctr"/>
              <a:r>
                <a:rPr lang="zh-CN" altLang="en-US" dirty="0"/>
                <a:t>进行加减分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00374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C14A3F7F-D430-4969-ABAB-75126251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10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endParaRPr kumimoji="1" lang="en-US" altLang="zh-CN" sz="2800" baseline="30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B8A4C8-C50D-4775-9DA1-66B15D6D2EAB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13834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A679FE3E-BACA-4470-8ACB-6D0F43D485DB}"/>
              </a:ext>
            </a:extLst>
          </p:cNvPr>
          <p:cNvGraphicFramePr>
            <a:graphicFrameLocks noGrp="1"/>
          </p:cNvGraphicFramePr>
          <p:nvPr/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048F63B-55B7-4B9E-8EE8-6B0630CCC366}"/>
              </a:ext>
            </a:extLst>
          </p:cNvPr>
          <p:cNvGraphicFramePr>
            <a:graphicFrameLocks noGrp="1"/>
          </p:cNvGraphicFramePr>
          <p:nvPr/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33923309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32B50E2-5291-4706-820B-AC85DB8FD98C}"/>
              </a:ext>
            </a:extLst>
          </p:cNvPr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63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D4A51CB7-21AF-A244-B22C-BE768F67741B}"/>
              </a:ext>
            </a:extLst>
          </p:cNvPr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8C20DFD-A5BD-4646-9410-AB65D926839E}"/>
              </a:ext>
            </a:extLst>
          </p:cNvPr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CCAAEE1F-7F3F-B84F-AED4-A796F202CC37}"/>
              </a:ext>
            </a:extLst>
          </p:cNvPr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E43837D6-25D8-6A4D-96D4-A46EF29E0567}"/>
              </a:ext>
            </a:extLst>
          </p:cNvPr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5EF2E63-00BB-0646-9D48-6DE4B8F79002}"/>
              </a:ext>
            </a:extLst>
          </p:cNvPr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EA90B3F3-DA30-8940-B2D5-00520BED87D7}"/>
              </a:ext>
            </a:extLst>
          </p:cNvPr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57FC2589-6CC4-8642-9E43-31A1293683D5}"/>
              </a:ext>
            </a:extLst>
          </p:cNvPr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A0ED6-FEA3-0B4F-9F5C-AEEBA243BCCD}"/>
              </a:ext>
            </a:extLst>
          </p:cNvPr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82A80-FE60-9D44-981F-1BCCAAD70563}"/>
              </a:ext>
            </a:extLst>
          </p:cNvPr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9FC01C-BC64-464C-8CD6-7D36EFB22E95}"/>
              </a:ext>
            </a:extLst>
          </p:cNvPr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8F6D06-85E7-1C4F-BF89-AACDB3510762}"/>
              </a:ext>
            </a:extLst>
          </p:cNvPr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>
              <a:extLst>
                <a:ext uri="{FF2B5EF4-FFF2-40B4-BE49-F238E27FC236}">
                  <a16:creationId xmlns:a16="http://schemas.microsoft.com/office/drawing/2014/main" id="{DE1E0EE7-371E-9E40-A99F-64032051E521}"/>
                </a:ext>
              </a:extLst>
            </p:cNvPr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8B588-4BA1-344A-A66E-71297294B9F8}"/>
                </a:ext>
              </a:extLst>
            </p:cNvPr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>
            <a:extLst>
              <a:ext uri="{FF2B5EF4-FFF2-40B4-BE49-F238E27FC236}">
                <a16:creationId xmlns:a16="http://schemas.microsoft.com/office/drawing/2014/main" id="{F33317C9-782C-DC48-AEC3-203EACF0BA69}"/>
              </a:ext>
            </a:extLst>
          </p:cNvPr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BDD39A0C-59B4-754C-A0C8-F29FD1D718F2}"/>
              </a:ext>
            </a:extLst>
          </p:cNvPr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C47B5E-13F4-4546-864B-6097553CB7F8}"/>
              </a:ext>
            </a:extLst>
          </p:cNvPr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677735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初版甘特图，敲定了每一个成员未来的工作。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874D389-E518-4BEE-A7DE-BB95E876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55"/>
          <a:stretch/>
        </p:blipFill>
        <p:spPr>
          <a:xfrm>
            <a:off x="1174492" y="637520"/>
            <a:ext cx="8149701" cy="518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62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39DB92-5308-4138-8DB5-99C0949D731E}"/>
              </a:ext>
            </a:extLst>
          </p:cNvPr>
          <p:cNvSpPr txBox="1"/>
          <p:nvPr/>
        </p:nvSpPr>
        <p:spPr>
          <a:xfrm>
            <a:off x="9350826" y="5672831"/>
            <a:ext cx="2246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1.8</a:t>
            </a:r>
            <a:r>
              <a:rPr lang="zh-CN" altLang="en-US" dirty="0"/>
              <a:t>版本的甘特图记录了这个学期小组成员的工作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0578E8-8C0C-498F-BE91-1B953A17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62" y="754601"/>
            <a:ext cx="8167064" cy="51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1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2093776" y="5917065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8097871">
            <a:off x="429637" y="5784627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9816964" y="5171043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2B7076F5-43DE-4783-A3D3-6117E2D0D9F6}"/>
              </a:ext>
            </a:extLst>
          </p:cNvPr>
          <p:cNvSpPr/>
          <p:nvPr/>
        </p:nvSpPr>
        <p:spPr>
          <a:xfrm rot="5400000">
            <a:off x="8386960" y="-881609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2BA3340-85B7-4D3A-BA12-7F7C0DB30E49}"/>
              </a:ext>
            </a:extLst>
          </p:cNvPr>
          <p:cNvSpPr/>
          <p:nvPr/>
        </p:nvSpPr>
        <p:spPr>
          <a:xfrm rot="5400000">
            <a:off x="6404774" y="1100576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5" name="Title 20">
            <a:extLst>
              <a:ext uri="{FF2B5EF4-FFF2-40B4-BE49-F238E27FC236}">
                <a16:creationId xmlns:a16="http://schemas.microsoft.com/office/drawing/2014/main" id="{D5C0F1AB-A6A7-487A-88C7-AEFD70A21A39}"/>
              </a:ext>
            </a:extLst>
          </p:cNvPr>
          <p:cNvSpPr txBox="1">
            <a:spLocks/>
          </p:cNvSpPr>
          <p:nvPr/>
        </p:nvSpPr>
        <p:spPr>
          <a:xfrm>
            <a:off x="6564032" y="1462942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01</a:t>
            </a: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F862BFD2-E96E-4B7B-B3B4-B34CC8053942}"/>
              </a:ext>
            </a:extLst>
          </p:cNvPr>
          <p:cNvSpPr txBox="1">
            <a:spLocks/>
          </p:cNvSpPr>
          <p:nvPr/>
        </p:nvSpPr>
        <p:spPr>
          <a:xfrm>
            <a:off x="10416373" y="1477951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797D6C0-762E-4468-925E-5E474625237E}"/>
              </a:ext>
            </a:extLst>
          </p:cNvPr>
          <p:cNvSpPr/>
          <p:nvPr/>
        </p:nvSpPr>
        <p:spPr>
          <a:xfrm rot="16200000" flipH="1">
            <a:off x="3442803" y="-97535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541C024-B8DA-41AB-87D9-37B005AB3D98}"/>
              </a:ext>
            </a:extLst>
          </p:cNvPr>
          <p:cNvSpPr/>
          <p:nvPr/>
        </p:nvSpPr>
        <p:spPr>
          <a:xfrm rot="16200000" flipH="1">
            <a:off x="5058179" y="1517843"/>
            <a:ext cx="396221" cy="1712912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C4045DB-F6EA-40DD-9D7E-7ABE91D2FD12}"/>
              </a:ext>
            </a:extLst>
          </p:cNvPr>
          <p:cNvSpPr txBox="1">
            <a:spLocks/>
          </p:cNvSpPr>
          <p:nvPr/>
        </p:nvSpPr>
        <p:spPr>
          <a:xfrm flipH="1">
            <a:off x="3311759" y="2270911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02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77D3360-F68A-487D-8019-4CC49893BF14}"/>
              </a:ext>
            </a:extLst>
          </p:cNvPr>
          <p:cNvSpPr txBox="1">
            <a:spLocks/>
          </p:cNvSpPr>
          <p:nvPr/>
        </p:nvSpPr>
        <p:spPr>
          <a:xfrm flipH="1">
            <a:off x="1072746" y="227213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20%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70BE397-AC47-4E5B-8F44-42EBE17F48AC}"/>
              </a:ext>
            </a:extLst>
          </p:cNvPr>
          <p:cNvSpPr/>
          <p:nvPr/>
        </p:nvSpPr>
        <p:spPr>
          <a:xfrm rot="5400000">
            <a:off x="8400006" y="673504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5E64322A-4070-4D88-8BCA-C7DA76389EA8}"/>
              </a:ext>
            </a:extLst>
          </p:cNvPr>
          <p:cNvSpPr/>
          <p:nvPr/>
        </p:nvSpPr>
        <p:spPr>
          <a:xfrm rot="5400000">
            <a:off x="7048997" y="2024513"/>
            <a:ext cx="378506" cy="224164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E526BE78-A745-4FF5-B989-93F8E80BC508}"/>
              </a:ext>
            </a:extLst>
          </p:cNvPr>
          <p:cNvSpPr txBox="1">
            <a:spLocks/>
          </p:cNvSpPr>
          <p:nvPr/>
        </p:nvSpPr>
        <p:spPr>
          <a:xfrm>
            <a:off x="6564037" y="3018703"/>
            <a:ext cx="1568459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03 </a:t>
            </a: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24DF4087-B41C-4C64-B750-D39EF30D216F}"/>
              </a:ext>
            </a:extLst>
          </p:cNvPr>
          <p:cNvSpPr txBox="1">
            <a:spLocks/>
          </p:cNvSpPr>
          <p:nvPr/>
        </p:nvSpPr>
        <p:spPr>
          <a:xfrm>
            <a:off x="10416373" y="3012706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40%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67CF5A87-E7D3-4EAB-A9F6-9FD88F020B2D}"/>
              </a:ext>
            </a:extLst>
          </p:cNvPr>
          <p:cNvSpPr/>
          <p:nvPr/>
        </p:nvSpPr>
        <p:spPr>
          <a:xfrm rot="16200000" flipH="1">
            <a:off x="3451664" y="1435684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8E7B5E3-036C-475F-9003-2E0998BA5DD2}"/>
              </a:ext>
            </a:extLst>
          </p:cNvPr>
          <p:cNvSpPr/>
          <p:nvPr/>
        </p:nvSpPr>
        <p:spPr>
          <a:xfrm rot="16200000" flipH="1">
            <a:off x="4688869" y="2672889"/>
            <a:ext cx="378508" cy="2469245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9" name="Title 20">
            <a:extLst>
              <a:ext uri="{FF2B5EF4-FFF2-40B4-BE49-F238E27FC236}">
                <a16:creationId xmlns:a16="http://schemas.microsoft.com/office/drawing/2014/main" id="{FDB439BB-D791-496D-AB3F-67C92939A153}"/>
              </a:ext>
            </a:extLst>
          </p:cNvPr>
          <p:cNvSpPr txBox="1">
            <a:spLocks/>
          </p:cNvSpPr>
          <p:nvPr/>
        </p:nvSpPr>
        <p:spPr>
          <a:xfrm flipH="1">
            <a:off x="3643494" y="3802796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04 </a:t>
            </a:r>
          </a:p>
        </p:txBody>
      </p:sp>
      <p:sp>
        <p:nvSpPr>
          <p:cNvPr id="30" name="Title 20">
            <a:extLst>
              <a:ext uri="{FF2B5EF4-FFF2-40B4-BE49-F238E27FC236}">
                <a16:creationId xmlns:a16="http://schemas.microsoft.com/office/drawing/2014/main" id="{8436464F-8849-48CF-B800-4B77B1F79A5D}"/>
              </a:ext>
            </a:extLst>
          </p:cNvPr>
          <p:cNvSpPr txBox="1">
            <a:spLocks/>
          </p:cNvSpPr>
          <p:nvPr/>
        </p:nvSpPr>
        <p:spPr>
          <a:xfrm flipH="1">
            <a:off x="1072747" y="3787177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6A23FCF2-F0DF-48B2-AB6C-BC4739CFFCC1}"/>
              </a:ext>
            </a:extLst>
          </p:cNvPr>
          <p:cNvSpPr/>
          <p:nvPr/>
        </p:nvSpPr>
        <p:spPr>
          <a:xfrm rot="5400000">
            <a:off x="8400012" y="2197860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5547D1AB-BC3F-41AB-AB91-17C7385CE9DD}"/>
              </a:ext>
            </a:extLst>
          </p:cNvPr>
          <p:cNvSpPr/>
          <p:nvPr/>
        </p:nvSpPr>
        <p:spPr>
          <a:xfrm rot="5400000">
            <a:off x="7801556" y="2796310"/>
            <a:ext cx="378508" cy="3746761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Title 20">
            <a:extLst>
              <a:ext uri="{FF2B5EF4-FFF2-40B4-BE49-F238E27FC236}">
                <a16:creationId xmlns:a16="http://schemas.microsoft.com/office/drawing/2014/main" id="{7FFC4420-567E-4A96-A6F5-3655D570612B}"/>
              </a:ext>
            </a:extLst>
          </p:cNvPr>
          <p:cNvSpPr txBox="1">
            <a:spLocks/>
          </p:cNvSpPr>
          <p:nvPr/>
        </p:nvSpPr>
        <p:spPr>
          <a:xfrm>
            <a:off x="6564039" y="4550041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</a:t>
            </a:r>
          </a:p>
        </p:txBody>
      </p:sp>
      <p:sp>
        <p:nvSpPr>
          <p:cNvPr id="36" name="Title 20">
            <a:extLst>
              <a:ext uri="{FF2B5EF4-FFF2-40B4-BE49-F238E27FC236}">
                <a16:creationId xmlns:a16="http://schemas.microsoft.com/office/drawing/2014/main" id="{2EA94DEB-56EA-483A-AA93-94A9F39B852F}"/>
              </a:ext>
            </a:extLst>
          </p:cNvPr>
          <p:cNvSpPr txBox="1">
            <a:spLocks/>
          </p:cNvSpPr>
          <p:nvPr/>
        </p:nvSpPr>
        <p:spPr>
          <a:xfrm>
            <a:off x="10416370" y="4545934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656EF527-4E34-4818-8984-F9F23026699B}"/>
              </a:ext>
            </a:extLst>
          </p:cNvPr>
          <p:cNvSpPr/>
          <p:nvPr/>
        </p:nvSpPr>
        <p:spPr>
          <a:xfrm rot="16200000" flipH="1">
            <a:off x="3451661" y="2960043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5454A99F-7885-4C89-AE31-9BF265CAFD37}"/>
              </a:ext>
            </a:extLst>
          </p:cNvPr>
          <p:cNvSpPr/>
          <p:nvPr/>
        </p:nvSpPr>
        <p:spPr>
          <a:xfrm rot="16200000" flipH="1">
            <a:off x="3838165" y="3346544"/>
            <a:ext cx="378508" cy="4170653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39" name="Title 20">
            <a:extLst>
              <a:ext uri="{FF2B5EF4-FFF2-40B4-BE49-F238E27FC236}">
                <a16:creationId xmlns:a16="http://schemas.microsoft.com/office/drawing/2014/main" id="{7EE18B0B-9C62-48F7-B162-989C6A9E281F}"/>
              </a:ext>
            </a:extLst>
          </p:cNvPr>
          <p:cNvSpPr txBox="1">
            <a:spLocks/>
          </p:cNvSpPr>
          <p:nvPr/>
        </p:nvSpPr>
        <p:spPr>
          <a:xfrm flipH="1">
            <a:off x="3643501" y="5324550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06 </a:t>
            </a:r>
          </a:p>
        </p:txBody>
      </p:sp>
      <p:sp>
        <p:nvSpPr>
          <p:cNvPr id="41" name="Title 20">
            <a:extLst>
              <a:ext uri="{FF2B5EF4-FFF2-40B4-BE49-F238E27FC236}">
                <a16:creationId xmlns:a16="http://schemas.microsoft.com/office/drawing/2014/main" id="{98002495-ADEB-4C45-BD77-568A70D5ED69}"/>
              </a:ext>
            </a:extLst>
          </p:cNvPr>
          <p:cNvSpPr txBox="1">
            <a:spLocks/>
          </p:cNvSpPr>
          <p:nvPr/>
        </p:nvSpPr>
        <p:spPr>
          <a:xfrm flipH="1">
            <a:off x="1072746" y="5320406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46" name="TextBox 96">
            <a:extLst>
              <a:ext uri="{FF2B5EF4-FFF2-40B4-BE49-F238E27FC236}">
                <a16:creationId xmlns:a16="http://schemas.microsoft.com/office/drawing/2014/main" id="{2E89ABE9-AC78-4C6B-8573-72CF48634CD2}"/>
              </a:ext>
            </a:extLst>
          </p:cNvPr>
          <p:cNvSpPr txBox="1"/>
          <p:nvPr/>
        </p:nvSpPr>
        <p:spPr>
          <a:xfrm>
            <a:off x="6593874" y="5251046"/>
            <a:ext cx="2298833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TextBox 103">
            <a:extLst>
              <a:ext uri="{FF2B5EF4-FFF2-40B4-BE49-F238E27FC236}">
                <a16:creationId xmlns:a16="http://schemas.microsoft.com/office/drawing/2014/main" id="{72426C7E-5726-4EB5-8891-5A79860D50FF}"/>
              </a:ext>
            </a:extLst>
          </p:cNvPr>
          <p:cNvSpPr txBox="1"/>
          <p:nvPr/>
        </p:nvSpPr>
        <p:spPr>
          <a:xfrm>
            <a:off x="3376095" y="4483851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测试计划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9" name="直接连接符 62">
            <a:extLst>
              <a:ext uri="{FF2B5EF4-FFF2-40B4-BE49-F238E27FC236}">
                <a16:creationId xmlns:a16="http://schemas.microsoft.com/office/drawing/2014/main" id="{E17134E7-B914-456A-AABC-B0C339344DCB}"/>
              </a:ext>
            </a:extLst>
          </p:cNvPr>
          <p:cNvCxnSpPr/>
          <p:nvPr/>
        </p:nvCxnSpPr>
        <p:spPr>
          <a:xfrm>
            <a:off x="6117435" y="91252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55EA7DE-7DA8-4BA0-9916-D157EB3C0A61}"/>
              </a:ext>
            </a:extLst>
          </p:cNvPr>
          <p:cNvSpPr txBox="1"/>
          <p:nvPr/>
        </p:nvSpPr>
        <p:spPr>
          <a:xfrm>
            <a:off x="1131999" y="659997"/>
            <a:ext cx="31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66B5C4"/>
                </a:solidFill>
                <a:latin typeface="+mj-lt"/>
              </a:rPr>
              <a:t>项目总结</a:t>
            </a:r>
          </a:p>
        </p:txBody>
      </p:sp>
      <p:sp>
        <p:nvSpPr>
          <p:cNvPr id="50" name="TextBox 103">
            <a:extLst>
              <a:ext uri="{FF2B5EF4-FFF2-40B4-BE49-F238E27FC236}">
                <a16:creationId xmlns:a16="http://schemas.microsoft.com/office/drawing/2014/main" id="{896A1F95-F57B-4112-859A-39EDE3ADA8C4}"/>
              </a:ext>
            </a:extLst>
          </p:cNvPr>
          <p:cNvSpPr txBox="1"/>
          <p:nvPr/>
        </p:nvSpPr>
        <p:spPr>
          <a:xfrm>
            <a:off x="5337775" y="2155872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1" name="TextBox 103">
            <a:extLst>
              <a:ext uri="{FF2B5EF4-FFF2-40B4-BE49-F238E27FC236}">
                <a16:creationId xmlns:a16="http://schemas.microsoft.com/office/drawing/2014/main" id="{C191A1C9-6E65-48FB-8E5B-9164BE196009}"/>
              </a:ext>
            </a:extLst>
          </p:cNvPr>
          <p:cNvSpPr txBox="1"/>
          <p:nvPr/>
        </p:nvSpPr>
        <p:spPr>
          <a:xfrm>
            <a:off x="3358371" y="2940060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4" name="TextBox 103">
            <a:extLst>
              <a:ext uri="{FF2B5EF4-FFF2-40B4-BE49-F238E27FC236}">
                <a16:creationId xmlns:a16="http://schemas.microsoft.com/office/drawing/2014/main" id="{9F77C9D9-DA8F-47B4-AEED-41E0BEEA39B7}"/>
              </a:ext>
            </a:extLst>
          </p:cNvPr>
          <p:cNvSpPr txBox="1"/>
          <p:nvPr/>
        </p:nvSpPr>
        <p:spPr>
          <a:xfrm>
            <a:off x="5267585" y="3861427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项目实现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103">
            <a:extLst>
              <a:ext uri="{FF2B5EF4-FFF2-40B4-BE49-F238E27FC236}">
                <a16:creationId xmlns:a16="http://schemas.microsoft.com/office/drawing/2014/main" id="{F5ECEEF4-6235-4EE9-9E3C-3F6CCBF80448}"/>
              </a:ext>
            </a:extLst>
          </p:cNvPr>
          <p:cNvSpPr txBox="1"/>
          <p:nvPr/>
        </p:nvSpPr>
        <p:spPr>
          <a:xfrm>
            <a:off x="3358378" y="1358724"/>
            <a:ext cx="2307765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0000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8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CC8E01-A06F-4024-B71C-17C1EC5AC85A}"/>
              </a:ext>
            </a:extLst>
          </p:cNvPr>
          <p:cNvSpPr txBox="1"/>
          <p:nvPr/>
        </p:nvSpPr>
        <p:spPr>
          <a:xfrm>
            <a:off x="1146901" y="5269946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2CC67-AD90-4D69-9BA1-78793571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8" y="2302865"/>
            <a:ext cx="10570464" cy="22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0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可行性分析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8648D2F0-27A0-470B-BE3A-2971F341BB69}"/>
              </a:ext>
            </a:extLst>
          </p:cNvPr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3FD2F3D-9937-446C-8C09-8DF3344E9272}"/>
              </a:ext>
            </a:extLst>
          </p:cNvPr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EE161312-E97A-4B8B-B6CB-F4B307019B5E}"/>
              </a:ext>
            </a:extLst>
          </p:cNvPr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îSḻïḍê">
            <a:extLst>
              <a:ext uri="{FF2B5EF4-FFF2-40B4-BE49-F238E27FC236}">
                <a16:creationId xmlns:a16="http://schemas.microsoft.com/office/drawing/2014/main" id="{BB66E381-47EB-46BB-8ECE-49B6BB65EAF5}"/>
              </a:ext>
            </a:extLst>
          </p:cNvPr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iSľiḑé">
            <a:extLst>
              <a:ext uri="{FF2B5EF4-FFF2-40B4-BE49-F238E27FC236}">
                <a16:creationId xmlns:a16="http://schemas.microsoft.com/office/drawing/2014/main" id="{0829B68B-5B91-4CDE-A447-B4E92D2F6C33}"/>
              </a:ext>
            </a:extLst>
          </p:cNvPr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2" name="直接连接符 23">
            <a:extLst>
              <a:ext uri="{FF2B5EF4-FFF2-40B4-BE49-F238E27FC236}">
                <a16:creationId xmlns:a16="http://schemas.microsoft.com/office/drawing/2014/main" id="{714D0380-2E29-4268-AF56-7FD97B86F210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4">
            <a:extLst>
              <a:ext uri="{FF2B5EF4-FFF2-40B4-BE49-F238E27FC236}">
                <a16:creationId xmlns:a16="http://schemas.microsoft.com/office/drawing/2014/main" id="{161A2AFA-7811-4BDC-9655-E7CF87E59D70}"/>
              </a:ext>
            </a:extLst>
          </p:cNvPr>
          <p:cNvCxnSpPr>
            <a:stCxn id="10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BFA2B1F3-CF85-4374-987D-BD9AD7374678}"/>
              </a:ext>
            </a:extLst>
          </p:cNvPr>
          <p:cNvCxnSpPr>
            <a:stCxn id="10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175DB706-A9ED-4ABA-966D-38AE7AEE34F8}"/>
              </a:ext>
            </a:extLst>
          </p:cNvPr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7">
            <a:extLst>
              <a:ext uri="{FF2B5EF4-FFF2-40B4-BE49-F238E27FC236}">
                <a16:creationId xmlns:a16="http://schemas.microsoft.com/office/drawing/2014/main" id="{FED523FC-741C-4D57-BB36-8D0894841175}"/>
              </a:ext>
            </a:extLst>
          </p:cNvPr>
          <p:cNvCxnSpPr>
            <a:stCxn id="10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8">
            <a:extLst>
              <a:ext uri="{FF2B5EF4-FFF2-40B4-BE49-F238E27FC236}">
                <a16:creationId xmlns:a16="http://schemas.microsoft.com/office/drawing/2014/main" id="{D5A36603-3D30-4E4F-B466-E8CE42EC5582}"/>
              </a:ext>
            </a:extLst>
          </p:cNvPr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9">
            <a:extLst>
              <a:ext uri="{FF2B5EF4-FFF2-40B4-BE49-F238E27FC236}">
                <a16:creationId xmlns:a16="http://schemas.microsoft.com/office/drawing/2014/main" id="{C68F8399-FA74-492A-9B49-B0FEEEC747FC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30">
            <a:extLst>
              <a:ext uri="{FF2B5EF4-FFF2-40B4-BE49-F238E27FC236}">
                <a16:creationId xmlns:a16="http://schemas.microsoft.com/office/drawing/2014/main" id="{CBE18340-B422-4B6A-9F05-C4CA212074D0}"/>
              </a:ext>
            </a:extLst>
          </p:cNvPr>
          <p:cNvCxnSpPr>
            <a:stCxn id="10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ṥ1îḓe">
            <a:extLst>
              <a:ext uri="{FF2B5EF4-FFF2-40B4-BE49-F238E27FC236}">
                <a16:creationId xmlns:a16="http://schemas.microsoft.com/office/drawing/2014/main" id="{F6169F13-A2AF-42FF-A94D-960A99763CCA}"/>
              </a:ext>
            </a:extLst>
          </p:cNvPr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1" name="ï$ļîḓé">
            <a:extLst>
              <a:ext uri="{FF2B5EF4-FFF2-40B4-BE49-F238E27FC236}">
                <a16:creationId xmlns:a16="http://schemas.microsoft.com/office/drawing/2014/main" id="{1B6282D8-EF40-4CC5-A54B-4D9AA23BC64D}"/>
              </a:ext>
            </a:extLst>
          </p:cNvPr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2" name="ísḷíďê">
            <a:extLst>
              <a:ext uri="{FF2B5EF4-FFF2-40B4-BE49-F238E27FC236}">
                <a16:creationId xmlns:a16="http://schemas.microsoft.com/office/drawing/2014/main" id="{50616D6C-1437-4830-8FE1-285BE78B98BB}"/>
              </a:ext>
            </a:extLst>
          </p:cNvPr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3" name="ïsļîḍè">
            <a:extLst>
              <a:ext uri="{FF2B5EF4-FFF2-40B4-BE49-F238E27FC236}">
                <a16:creationId xmlns:a16="http://schemas.microsoft.com/office/drawing/2014/main" id="{1220060F-3C62-43FD-9765-C480826D750A}"/>
              </a:ext>
            </a:extLst>
          </p:cNvPr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4" name="îṡ1íḍè">
            <a:extLst>
              <a:ext uri="{FF2B5EF4-FFF2-40B4-BE49-F238E27FC236}">
                <a16:creationId xmlns:a16="http://schemas.microsoft.com/office/drawing/2014/main" id="{30A87F94-838F-4487-8FAB-1C88E734F0D4}"/>
              </a:ext>
            </a:extLst>
          </p:cNvPr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25" name="iŝḷïḓê">
            <a:extLst>
              <a:ext uri="{FF2B5EF4-FFF2-40B4-BE49-F238E27FC236}">
                <a16:creationId xmlns:a16="http://schemas.microsoft.com/office/drawing/2014/main" id="{5607DDA0-0BA4-4669-9402-ED9F6392B3CC}"/>
              </a:ext>
            </a:extLst>
          </p:cNvPr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6" name="îşlíḑé">
            <a:extLst>
              <a:ext uri="{FF2B5EF4-FFF2-40B4-BE49-F238E27FC236}">
                <a16:creationId xmlns:a16="http://schemas.microsoft.com/office/drawing/2014/main" id="{F7E97961-532C-4770-89D9-E38A81748A56}"/>
              </a:ext>
            </a:extLst>
          </p:cNvPr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7" name="íSlíḓè">
            <a:extLst>
              <a:ext uri="{FF2B5EF4-FFF2-40B4-BE49-F238E27FC236}">
                <a16:creationId xmlns:a16="http://schemas.microsoft.com/office/drawing/2014/main" id="{3EEEC918-73BC-4887-B724-824246EE939E}"/>
              </a:ext>
            </a:extLst>
          </p:cNvPr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8" name="iŝ1íḋè">
            <a:extLst>
              <a:ext uri="{FF2B5EF4-FFF2-40B4-BE49-F238E27FC236}">
                <a16:creationId xmlns:a16="http://schemas.microsoft.com/office/drawing/2014/main" id="{777E972A-AE6A-46CE-8E59-1B0200355DBB}"/>
              </a:ext>
            </a:extLst>
          </p:cNvPr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29" name="iṡlïdè">
            <a:extLst>
              <a:ext uri="{FF2B5EF4-FFF2-40B4-BE49-F238E27FC236}">
                <a16:creationId xmlns:a16="http://schemas.microsoft.com/office/drawing/2014/main" id="{77A6768F-829F-49AC-98DE-10597B260509}"/>
              </a:ext>
            </a:extLst>
          </p:cNvPr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0" name="iṩḷíḑe">
            <a:extLst>
              <a:ext uri="{FF2B5EF4-FFF2-40B4-BE49-F238E27FC236}">
                <a16:creationId xmlns:a16="http://schemas.microsoft.com/office/drawing/2014/main" id="{85B3694C-0305-45CE-B0AC-A5FCA61A400B}"/>
              </a:ext>
            </a:extLst>
          </p:cNvPr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1" name="ïṩľïďê">
            <a:extLst>
              <a:ext uri="{FF2B5EF4-FFF2-40B4-BE49-F238E27FC236}">
                <a16:creationId xmlns:a16="http://schemas.microsoft.com/office/drawing/2014/main" id="{D03BB9A6-4C75-430C-A38C-6606B4CF2CDE}"/>
              </a:ext>
            </a:extLst>
          </p:cNvPr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7BB4C65-AEE1-4689-A70A-23ABDD1FF4E2}"/>
              </a:ext>
            </a:extLst>
          </p:cNvPr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D754CD3-3D72-4612-8237-A52C7E426546}"/>
              </a:ext>
            </a:extLst>
          </p:cNvPr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8B08B56-34D5-4797-8A52-8AF88C635622}"/>
              </a:ext>
            </a:extLst>
          </p:cNvPr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3BB0BDC-8E8F-4C8B-A057-FC39605B984D}"/>
              </a:ext>
            </a:extLst>
          </p:cNvPr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8153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913739" y="105113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3A2ECF-E124-43C1-BA41-3A13C196E1A9}"/>
              </a:ext>
            </a:extLst>
          </p:cNvPr>
          <p:cNvGrpSpPr/>
          <p:nvPr/>
        </p:nvGrpSpPr>
        <p:grpSpPr>
          <a:xfrm>
            <a:off x="4410700" y="2370276"/>
            <a:ext cx="2273677" cy="1133688"/>
            <a:chOff x="5279" y="0"/>
            <a:chExt cx="2295082" cy="55109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9C5FB00-A201-4703-9168-283606C29FD7}"/>
                </a:ext>
              </a:extLst>
            </p:cNvPr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Office</a:t>
              </a: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、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>
              <a:extLst>
                <a:ext uri="{FF2B5EF4-FFF2-40B4-BE49-F238E27FC236}">
                  <a16:creationId xmlns:a16="http://schemas.microsoft.com/office/drawing/2014/main" id="{485BA009-8A1C-4A81-9CA8-B81A79255955}"/>
                </a:ext>
              </a:extLst>
            </p:cNvPr>
            <p:cNvSpPr txBox="1"/>
            <p:nvPr/>
          </p:nvSpPr>
          <p:spPr>
            <a:xfrm>
              <a:off x="103604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E181EEB-0D20-4D35-B8A4-6928BBC8C105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0BF68A-E39D-4F7E-BB3D-947B25757A1A}"/>
              </a:ext>
            </a:extLst>
          </p:cNvPr>
          <p:cNvGrpSpPr/>
          <p:nvPr/>
        </p:nvGrpSpPr>
        <p:grpSpPr>
          <a:xfrm>
            <a:off x="826226" y="3720230"/>
            <a:ext cx="1558637" cy="526081"/>
            <a:chOff x="-7317" y="0"/>
            <a:chExt cx="1975543" cy="526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0C04B5-0296-43BF-B1D5-AFE798F79C00}"/>
                </a:ext>
              </a:extLst>
            </p:cNvPr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Axure RP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>
              <a:extLst>
                <a:ext uri="{FF2B5EF4-FFF2-40B4-BE49-F238E27FC236}">
                  <a16:creationId xmlns:a16="http://schemas.microsoft.com/office/drawing/2014/main" id="{C9C81E07-A5DC-4F15-AFC9-907A92079010}"/>
                </a:ext>
              </a:extLst>
            </p:cNvPr>
            <p:cNvSpPr txBox="1"/>
            <p:nvPr/>
          </p:nvSpPr>
          <p:spPr>
            <a:xfrm>
              <a:off x="103604" y="0"/>
              <a:ext cx="1542525" cy="400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界面设计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16494F6-9416-46ED-AB48-37C3E5D5C79A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DB5825-90CC-479D-9E41-F07AB105DC80}"/>
              </a:ext>
            </a:extLst>
          </p:cNvPr>
          <p:cNvGrpSpPr/>
          <p:nvPr/>
        </p:nvGrpSpPr>
        <p:grpSpPr>
          <a:xfrm>
            <a:off x="734670" y="2391249"/>
            <a:ext cx="2273689" cy="1031970"/>
            <a:chOff x="-78" y="0"/>
            <a:chExt cx="2304799" cy="550731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76D4ADC-5CB6-461C-8C4C-4B671D8B930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微信开发者工具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D8F4FC30-B95F-426E-99C6-AF1E4FE8ECA6}"/>
                </a:ext>
              </a:extLst>
            </p:cNvPr>
            <p:cNvSpPr txBox="1"/>
            <p:nvPr/>
          </p:nvSpPr>
          <p:spPr>
            <a:xfrm>
              <a:off x="103605" y="0"/>
              <a:ext cx="2196758" cy="4003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A9736FC-5256-4928-A0D5-48377260E430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8A5B83-0044-4CAD-8F4B-60DB5B9D0164}"/>
              </a:ext>
            </a:extLst>
          </p:cNvPr>
          <p:cNvGrpSpPr/>
          <p:nvPr/>
        </p:nvGrpSpPr>
        <p:grpSpPr>
          <a:xfrm>
            <a:off x="4333196" y="4618458"/>
            <a:ext cx="2391785" cy="1361445"/>
            <a:chOff x="-13" y="0"/>
            <a:chExt cx="1756038" cy="75866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2F2EA64-5DE6-4742-9B3D-0315F24F2234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Project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>
              <a:extLst>
                <a:ext uri="{FF2B5EF4-FFF2-40B4-BE49-F238E27FC236}">
                  <a16:creationId xmlns:a16="http://schemas.microsoft.com/office/drawing/2014/main" id="{5D9D5A78-8F6A-4126-86E9-A39A29E29414}"/>
                </a:ext>
              </a:extLst>
            </p:cNvPr>
            <p:cNvSpPr txBox="1"/>
            <p:nvPr/>
          </p:nvSpPr>
          <p:spPr>
            <a:xfrm>
              <a:off x="103604" y="0"/>
              <a:ext cx="1588775" cy="7586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8BE3AB-13FB-47A1-8C42-292DB841D21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0A0A51-352B-4A9F-B227-3C6574BEAF1A}"/>
              </a:ext>
            </a:extLst>
          </p:cNvPr>
          <p:cNvGrpSpPr/>
          <p:nvPr/>
        </p:nvGrpSpPr>
        <p:grpSpPr>
          <a:xfrm>
            <a:off x="4328950" y="3685247"/>
            <a:ext cx="1814917" cy="556543"/>
            <a:chOff x="-13" y="0"/>
            <a:chExt cx="2300373" cy="55681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5103019-708A-4E2A-9F9A-587B2C786196}"/>
                </a:ext>
              </a:extLst>
            </p:cNvPr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Git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>
              <a:extLst>
                <a:ext uri="{FF2B5EF4-FFF2-40B4-BE49-F238E27FC236}">
                  <a16:creationId xmlns:a16="http://schemas.microsoft.com/office/drawing/2014/main" id="{239A451E-3170-46CE-B6D8-5F30ABBD471B}"/>
                </a:ext>
              </a:extLst>
            </p:cNvPr>
            <p:cNvSpPr txBox="1"/>
            <p:nvPr/>
          </p:nvSpPr>
          <p:spPr>
            <a:xfrm>
              <a:off x="103603" y="0"/>
              <a:ext cx="2196757" cy="4003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959441C-EEBF-4B2E-A274-61CB4202CFBB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9B3468-2B90-4771-B959-8866638D4858}"/>
              </a:ext>
            </a:extLst>
          </p:cNvPr>
          <p:cNvGrpSpPr/>
          <p:nvPr/>
        </p:nvGrpSpPr>
        <p:grpSpPr>
          <a:xfrm>
            <a:off x="734671" y="4998524"/>
            <a:ext cx="2655512" cy="1630876"/>
            <a:chOff x="-12440" y="-607"/>
            <a:chExt cx="2355372" cy="104308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CD1BF7-3371-4B8D-9C66-B0F98AEAB882}"/>
                </a:ext>
              </a:extLst>
            </p:cNvPr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JavaScript</a:t>
              </a: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>
              <a:extLst>
                <a:ext uri="{FF2B5EF4-FFF2-40B4-BE49-F238E27FC236}">
                  <a16:creationId xmlns:a16="http://schemas.microsoft.com/office/drawing/2014/main" id="{64525642-E4E6-4D24-AFB4-59BE766F7DB6}"/>
                </a:ext>
              </a:extLst>
            </p:cNvPr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4CD179C-78ED-404A-9E3B-A4FD38C424A2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F71E40D-9C2D-45D5-821B-0221BC498E1A}"/>
              </a:ext>
            </a:extLst>
          </p:cNvPr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9AEED2-822D-4AFA-A2F9-80CE35044AD2}"/>
              </a:ext>
            </a:extLst>
          </p:cNvPr>
          <p:cNvGrpSpPr/>
          <p:nvPr/>
        </p:nvGrpSpPr>
        <p:grpSpPr>
          <a:xfrm>
            <a:off x="4330979" y="5730435"/>
            <a:ext cx="2007121" cy="812307"/>
            <a:chOff x="-13" y="0"/>
            <a:chExt cx="1756038" cy="5568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AA7741-FA30-4A7E-8C9E-BA3D85C8FBAD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腾讯云云开发</a:t>
              </a:r>
              <a:endParaRPr lang="zh-CN" altLang="en-US" sz="2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>
              <a:extLst>
                <a:ext uri="{FF2B5EF4-FFF2-40B4-BE49-F238E27FC236}">
                  <a16:creationId xmlns:a16="http://schemas.microsoft.com/office/drawing/2014/main" id="{71E6376C-0A28-4E42-8920-CEC15C890740}"/>
                </a:ext>
              </a:extLst>
            </p:cNvPr>
            <p:cNvSpPr txBox="1"/>
            <p:nvPr/>
          </p:nvSpPr>
          <p:spPr>
            <a:xfrm>
              <a:off x="103604" y="0"/>
              <a:ext cx="1588775" cy="4288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2000" b="1" dirty="0">
                  <a:solidFill>
                    <a:srgbClr val="1C2E48"/>
                  </a:solidFill>
                </a:rPr>
                <a:t>服务器</a:t>
              </a:r>
              <a:endParaRPr lang="zh-CN" altLang="en-US" sz="20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4D4878C-E425-42AE-86FD-227EF62795AC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4075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项目经验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较缺乏游戏开发和项目开发的经验</a:t>
            </a:r>
            <a:endParaRPr lang="en-US" altLang="zh-CN" dirty="0"/>
          </a:p>
          <a:p>
            <a:pPr algn="ctr"/>
            <a:r>
              <a:rPr lang="zh-CN" altLang="en-US" dirty="0"/>
              <a:t>但是可以学习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对主要的游戏逻辑进行了设计，包括</a:t>
            </a:r>
            <a:endParaRPr lang="en-US" altLang="zh-CN" dirty="0"/>
          </a:p>
          <a:p>
            <a:r>
              <a:rPr lang="en-US" altLang="zh-CN" dirty="0"/>
              <a:t>       1)</a:t>
            </a:r>
            <a:r>
              <a:rPr lang="zh-CN" altLang="en-US" dirty="0"/>
              <a:t>技能使用</a:t>
            </a:r>
            <a:endParaRPr lang="en-US" altLang="zh-CN" dirty="0"/>
          </a:p>
          <a:p>
            <a:r>
              <a:rPr lang="en-US" altLang="zh-CN" dirty="0"/>
              <a:t>       2)</a:t>
            </a:r>
            <a:r>
              <a:rPr lang="zh-CN" altLang="en-US" dirty="0"/>
              <a:t>地图金币显示</a:t>
            </a:r>
            <a:endParaRPr lang="en-US" altLang="zh-CN" dirty="0"/>
          </a:p>
          <a:p>
            <a:r>
              <a:rPr lang="en-US" altLang="zh-CN" dirty="0"/>
              <a:t>       3)</a:t>
            </a:r>
            <a:r>
              <a:rPr lang="zh-CN" altLang="en-US" dirty="0"/>
              <a:t>分数统计</a:t>
            </a:r>
            <a:endParaRPr lang="en-US" altLang="zh-CN" dirty="0"/>
          </a:p>
          <a:p>
            <a:r>
              <a:rPr lang="en-US" altLang="zh-CN" dirty="0"/>
              <a:t>       4)</a:t>
            </a:r>
            <a:r>
              <a:rPr lang="zh-CN" altLang="en-US" dirty="0"/>
              <a:t>难度选择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4033607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工作量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961203"/>
            <a:ext cx="3334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</a:t>
            </a:r>
            <a:r>
              <a:rPr lang="zh-CN" altLang="en-US" dirty="0"/>
              <a:t>使用</a:t>
            </a:r>
            <a:r>
              <a:rPr lang="en-US" altLang="zh-CN" dirty="0"/>
              <a:t>COCOMO2</a:t>
            </a:r>
            <a:r>
              <a:rPr lang="zh-CN" altLang="en-US" dirty="0"/>
              <a:t>模型进行简单的核算，得到总工作量为</a:t>
            </a:r>
            <a:endParaRPr lang="en-US" altLang="zh-CN" dirty="0"/>
          </a:p>
          <a:p>
            <a:pPr algn="ctr"/>
            <a:r>
              <a:rPr lang="en-US" altLang="zh-CN" dirty="0"/>
              <a:t>10.26</a:t>
            </a:r>
            <a:r>
              <a:rPr lang="zh-CN" altLang="en-US" dirty="0"/>
              <a:t>个人月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1B71D3-4556-42AA-82E9-D070BBB2F10D}"/>
              </a:ext>
            </a:extLst>
          </p:cNvPr>
          <p:cNvSpPr/>
          <p:nvPr/>
        </p:nvSpPr>
        <p:spPr>
          <a:xfrm>
            <a:off x="6956368" y="4046904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平台限制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04AC09E-842B-42EF-9F5A-D5E98F6CA7B5}"/>
              </a:ext>
            </a:extLst>
          </p:cNvPr>
          <p:cNvSpPr txBox="1"/>
          <p:nvPr/>
        </p:nvSpPr>
        <p:spPr>
          <a:xfrm>
            <a:off x="6304583" y="5032211"/>
            <a:ext cx="3334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       微信平台的小游戏的规模有所限制，游戏压缩包的规模限制在</a:t>
            </a:r>
            <a:r>
              <a:rPr lang="en-US" altLang="zh-CN" sz="1800" dirty="0"/>
              <a:t>4MB</a:t>
            </a:r>
            <a:r>
              <a:rPr lang="zh-CN" altLang="en-US" sz="1800" dirty="0"/>
              <a:t>以内。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0543E16-9CE7-4401-BAEC-2E784A88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17864" r="23981" b="12233"/>
          <a:stretch/>
        </p:blipFill>
        <p:spPr>
          <a:xfrm>
            <a:off x="8730717" y="2494888"/>
            <a:ext cx="3151948" cy="23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项目成本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124" y="2135588"/>
            <a:ext cx="3708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项目成本主要包含：开发，团队建设，杂物费，一共</a:t>
            </a:r>
            <a:r>
              <a:rPr lang="en-US" altLang="zh-CN" dirty="0"/>
              <a:t>29139.12</a:t>
            </a:r>
            <a:r>
              <a:rPr lang="zh-CN" altLang="en-US" dirty="0"/>
              <a:t>元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8333928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游戏收入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15387" y="2154833"/>
            <a:ext cx="397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接受微信小游戏推广，通过广告变现</a:t>
            </a:r>
            <a:endParaRPr lang="en-US" altLang="zh-CN" dirty="0"/>
          </a:p>
        </p:txBody>
      </p:sp>
      <p:pic>
        <p:nvPicPr>
          <p:cNvPr id="14" name="Picture 2" descr="image">
            <a:extLst>
              <a:ext uri="{FF2B5EF4-FFF2-40B4-BE49-F238E27FC236}">
                <a16:creationId xmlns:a16="http://schemas.microsoft.com/office/drawing/2014/main" id="{7BE2B5C4-FB69-4DCD-832A-60FB40F7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65" y="2879627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54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>
            <a:extLst>
              <a:ext uri="{FF2B5EF4-FFF2-40B4-BE49-F238E27FC236}">
                <a16:creationId xmlns:a16="http://schemas.microsoft.com/office/drawing/2014/main" id="{E7225840-E8B8-4EEF-8E3C-789C83728962}"/>
              </a:ext>
            </a:extLst>
          </p:cNvPr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8C6446B1-95CB-455E-8488-94AC0D012807}"/>
              </a:ext>
            </a:extLst>
          </p:cNvPr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>
            <a:extLst>
              <a:ext uri="{FF2B5EF4-FFF2-40B4-BE49-F238E27FC236}">
                <a16:creationId xmlns:a16="http://schemas.microsoft.com/office/drawing/2014/main" id="{9C9263AE-81B4-4098-BC17-04A26457A04C}"/>
              </a:ext>
            </a:extLst>
          </p:cNvPr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BB212BCA-C3C8-42CD-89C3-9299B95481DD}"/>
              </a:ext>
            </a:extLst>
          </p:cNvPr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>
            <a:extLst>
              <a:ext uri="{FF2B5EF4-FFF2-40B4-BE49-F238E27FC236}">
                <a16:creationId xmlns:a16="http://schemas.microsoft.com/office/drawing/2014/main" id="{9405ACA9-C8B4-4432-B717-7ABA5D714ECC}"/>
              </a:ext>
            </a:extLst>
          </p:cNvPr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8578B41C-9367-48FE-8AA9-89FCD0C0C07C}"/>
              </a:ext>
            </a:extLst>
          </p:cNvPr>
          <p:cNvSpPr txBox="1"/>
          <p:nvPr/>
        </p:nvSpPr>
        <p:spPr>
          <a:xfrm>
            <a:off x="6875204" y="3690032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C84DA6E6-A9EF-45BF-8D33-F6D601093FF8}"/>
              </a:ext>
            </a:extLst>
          </p:cNvPr>
          <p:cNvSpPr txBox="1"/>
          <p:nvPr/>
        </p:nvSpPr>
        <p:spPr>
          <a:xfrm>
            <a:off x="6960970" y="1999473"/>
            <a:ext cx="4076056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1121E-E6B2-4CEB-A78F-2E6235DDD7CE}"/>
              </a:ext>
            </a:extLst>
          </p:cNvPr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B66D6075-FC53-4B94-A389-BC52A6BB0BDE}"/>
              </a:ext>
            </a:extLst>
          </p:cNvPr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59252765-C181-4553-8F66-A0DB47D3A494}"/>
              </a:ext>
            </a:extLst>
          </p:cNvPr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C4B9F475-4F21-4DAB-8688-643261470641}"/>
              </a:ext>
            </a:extLst>
          </p:cNvPr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18D739D6-3B4A-42A3-927F-98EA5898CF48}"/>
              </a:ext>
            </a:extLst>
          </p:cNvPr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3D2483E2-1905-4243-877E-8B600EC54533}"/>
              </a:ext>
            </a:extLst>
          </p:cNvPr>
          <p:cNvSpPr txBox="1"/>
          <p:nvPr/>
        </p:nvSpPr>
        <p:spPr>
          <a:xfrm>
            <a:off x="1594880" y="3690032"/>
            <a:ext cx="394147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根据我们的调研，微信上不乏收益较好的大型游戏，所以我们小组认为我们的游戏可以在微信中被接受</a:t>
            </a: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FE57C9E7-45FA-4452-AB7C-2378B8D6566D}"/>
              </a:ext>
            </a:extLst>
          </p:cNvPr>
          <p:cNvSpPr txBox="1"/>
          <p:nvPr/>
        </p:nvSpPr>
        <p:spPr>
          <a:xfrm>
            <a:off x="1680646" y="1999473"/>
            <a:ext cx="3900800" cy="96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+mn-lt"/>
                <a:ea typeface="+mn-ea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B62BB-BE36-4D30-9C14-BA98F2B401B6}"/>
              </a:ext>
            </a:extLst>
          </p:cNvPr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  <p:extLst>
      <p:ext uri="{BB962C8B-B14F-4D97-AF65-F5344CB8AC3E}">
        <p14:creationId xmlns:p14="http://schemas.microsoft.com/office/powerpoint/2010/main" val="98774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>
            <a:extLst>
              <a:ext uri="{FF2B5EF4-FFF2-40B4-BE49-F238E27FC236}">
                <a16:creationId xmlns:a16="http://schemas.microsoft.com/office/drawing/2014/main" id="{016E39BF-2781-4CB8-8391-427DF51A2FA9}"/>
              </a:ext>
            </a:extLst>
          </p:cNvPr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>
            <a:extLst>
              <a:ext uri="{FF2B5EF4-FFF2-40B4-BE49-F238E27FC236}">
                <a16:creationId xmlns:a16="http://schemas.microsoft.com/office/drawing/2014/main" id="{1B38D3C1-7544-4D8B-A5A7-CB2B74D4C98D}"/>
              </a:ext>
            </a:extLst>
          </p:cNvPr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AF413DAF-DB9C-4FFD-8D08-FF039DB74F3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>
            <a:extLst>
              <a:ext uri="{FF2B5EF4-FFF2-40B4-BE49-F238E27FC236}">
                <a16:creationId xmlns:a16="http://schemas.microsoft.com/office/drawing/2014/main" id="{58AA5B93-5ACE-4719-A70F-DDC8ED35F81A}"/>
              </a:ext>
            </a:extLst>
          </p:cNvPr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>
            <a:extLst>
              <a:ext uri="{FF2B5EF4-FFF2-40B4-BE49-F238E27FC236}">
                <a16:creationId xmlns:a16="http://schemas.microsoft.com/office/drawing/2014/main" id="{B0C5CD0E-9B51-4B02-9910-D9463D4BA4EA}"/>
              </a:ext>
            </a:extLst>
          </p:cNvPr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>
            <a:extLst>
              <a:ext uri="{FF2B5EF4-FFF2-40B4-BE49-F238E27FC236}">
                <a16:creationId xmlns:a16="http://schemas.microsoft.com/office/drawing/2014/main" id="{095B22D6-597B-49F9-85B9-08BB403F8E35}"/>
              </a:ext>
            </a:extLst>
          </p:cNvPr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AD92C87-B32D-419E-86F8-B212A3C21E16}"/>
              </a:ext>
            </a:extLst>
          </p:cNvPr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>
            <a:extLst>
              <a:ext uri="{FF2B5EF4-FFF2-40B4-BE49-F238E27FC236}">
                <a16:creationId xmlns:a16="http://schemas.microsoft.com/office/drawing/2014/main" id="{26AA5319-0239-461D-8D47-B6E987BD715B}"/>
              </a:ext>
            </a:extLst>
          </p:cNvPr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>
            <a:extLst>
              <a:ext uri="{FF2B5EF4-FFF2-40B4-BE49-F238E27FC236}">
                <a16:creationId xmlns:a16="http://schemas.microsoft.com/office/drawing/2014/main" id="{85D4CE34-8155-41B1-8594-6ACBA2C59D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55E3A324-B2FD-466A-8C93-548E42CD5895}"/>
              </a:ext>
            </a:extLst>
          </p:cNvPr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>
            <a:extLst>
              <a:ext uri="{FF2B5EF4-FFF2-40B4-BE49-F238E27FC236}">
                <a16:creationId xmlns:a16="http://schemas.microsoft.com/office/drawing/2014/main" id="{C5B3E785-B7F6-4A1A-A0D6-EF486A665BCB}"/>
              </a:ext>
            </a:extLst>
          </p:cNvPr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>
            <a:extLst>
              <a:ext uri="{FF2B5EF4-FFF2-40B4-BE49-F238E27FC236}">
                <a16:creationId xmlns:a16="http://schemas.microsoft.com/office/drawing/2014/main" id="{23221596-C686-4897-B930-04F8163D2E56}"/>
              </a:ext>
            </a:extLst>
          </p:cNvPr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>
            <a:extLst>
              <a:ext uri="{FF2B5EF4-FFF2-40B4-BE49-F238E27FC236}">
                <a16:creationId xmlns:a16="http://schemas.microsoft.com/office/drawing/2014/main" id="{484C047F-2E99-4736-823D-1B4522DFBDF6}"/>
              </a:ext>
            </a:extLst>
          </p:cNvPr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>
            <a:extLst>
              <a:ext uri="{FF2B5EF4-FFF2-40B4-BE49-F238E27FC236}">
                <a16:creationId xmlns:a16="http://schemas.microsoft.com/office/drawing/2014/main" id="{380C4320-6D10-4068-A99F-A63E1D12B731}"/>
              </a:ext>
            </a:extLst>
          </p:cNvPr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>
            <a:extLst>
              <a:ext uri="{FF2B5EF4-FFF2-40B4-BE49-F238E27FC236}">
                <a16:creationId xmlns:a16="http://schemas.microsoft.com/office/drawing/2014/main" id="{3C44D8B1-0661-481D-B960-8EC188540C93}"/>
              </a:ext>
            </a:extLst>
          </p:cNvPr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>
            <a:extLst>
              <a:ext uri="{FF2B5EF4-FFF2-40B4-BE49-F238E27FC236}">
                <a16:creationId xmlns:a16="http://schemas.microsoft.com/office/drawing/2014/main" id="{AAF8BE94-1FD0-4602-B818-49E8AE08CD12}"/>
              </a:ext>
            </a:extLst>
          </p:cNvPr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>
            <a:extLst>
              <a:ext uri="{FF2B5EF4-FFF2-40B4-BE49-F238E27FC236}">
                <a16:creationId xmlns:a16="http://schemas.microsoft.com/office/drawing/2014/main" id="{C0E640D7-834D-48B1-BBE4-17784CA597E8}"/>
              </a:ext>
            </a:extLst>
          </p:cNvPr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>
            <a:extLst>
              <a:ext uri="{FF2B5EF4-FFF2-40B4-BE49-F238E27FC236}">
                <a16:creationId xmlns:a16="http://schemas.microsoft.com/office/drawing/2014/main" id="{770B11A2-7AF3-4D35-87BA-E6A564AB0CD8}"/>
              </a:ext>
            </a:extLst>
          </p:cNvPr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>
            <a:extLst>
              <a:ext uri="{FF2B5EF4-FFF2-40B4-BE49-F238E27FC236}">
                <a16:creationId xmlns:a16="http://schemas.microsoft.com/office/drawing/2014/main" id="{245E0F8A-C1F3-4337-9F91-00E010AAEF15}"/>
              </a:ext>
            </a:extLst>
          </p:cNvPr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>
            <a:extLst>
              <a:ext uri="{FF2B5EF4-FFF2-40B4-BE49-F238E27FC236}">
                <a16:creationId xmlns:a16="http://schemas.microsoft.com/office/drawing/2014/main" id="{86E9195E-B495-4246-A176-8685E9300B6A}"/>
              </a:ext>
            </a:extLst>
          </p:cNvPr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>
            <a:extLst>
              <a:ext uri="{FF2B5EF4-FFF2-40B4-BE49-F238E27FC236}">
                <a16:creationId xmlns:a16="http://schemas.microsoft.com/office/drawing/2014/main" id="{64B60F65-29D8-4424-8099-8C402F1F8B57}"/>
              </a:ext>
            </a:extLst>
          </p:cNvPr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>
            <a:extLst>
              <a:ext uri="{FF2B5EF4-FFF2-40B4-BE49-F238E27FC236}">
                <a16:creationId xmlns:a16="http://schemas.microsoft.com/office/drawing/2014/main" id="{C9FDA0A0-81C5-483F-80E3-EC3B98C90E42}"/>
              </a:ext>
            </a:extLst>
          </p:cNvPr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1DB535-5198-45A0-BD56-643DDE0F0221}"/>
              </a:ext>
            </a:extLst>
          </p:cNvPr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项目成员有</a:t>
            </a:r>
            <a:r>
              <a:rPr lang="en-US" altLang="zh-CN" dirty="0"/>
              <a:t>web</a:t>
            </a:r>
            <a:r>
              <a:rPr lang="zh-CN" altLang="en-US" dirty="0"/>
              <a:t>学习经验，容易上手微信开发者工具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游戏样式新颖，市场上未出现过。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微信小程序投入资金较少</a:t>
            </a:r>
            <a:endParaRPr lang="en-US" altLang="zh-CN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07B58B-33ED-4951-B913-B4F5DF3113E0}"/>
              </a:ext>
            </a:extLst>
          </p:cNvPr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市面上游戏种类庞多，都是潜在的竞争者，竞争压力大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广告收费的形式容易失去用户</a:t>
            </a:r>
            <a:endParaRPr lang="en-US" altLang="zh-CN" dirty="0"/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989414-07AE-4BD6-99A4-12763AD40EDA}"/>
              </a:ext>
            </a:extLst>
          </p:cNvPr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游戏项目较大，存在不能够完全布置在微信小游戏平台上的风险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开发成员缺乏项目开发经验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项目组资金较紧张，在美工，游戏优化存在投入不足的风险</a:t>
            </a:r>
            <a:endParaRPr lang="en-US" altLang="zh-CN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95DBA8-F1D8-4C70-9272-563276D439AD}"/>
              </a:ext>
            </a:extLst>
          </p:cNvPr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现在市场上手游市场巨大，微信小游戏有着较多的用户量，是一个较好的推广平台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微信平台有存在对小游戏的扶植计划，可以对优秀的小游戏进行资源倾斜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78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02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86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需求规格更改情况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25324-4531-4688-A346-FC107736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" y="910252"/>
            <a:ext cx="11137392" cy="530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5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用户类型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1657628" y="141909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手游爱好者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3874208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1409151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4125033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1677769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4618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1597209" y="362915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朱涵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1" name="文本框2">
            <a:extLst>
              <a:ext uri="{FF2B5EF4-FFF2-40B4-BE49-F238E27FC236}">
                <a16:creationId xmlns:a16="http://schemas.microsoft.com/office/drawing/2014/main" id="{F8895BFB-998C-44E2-A932-047E057DF02E}"/>
              </a:ext>
            </a:extLst>
          </p:cNvPr>
          <p:cNvSpPr/>
          <p:nvPr/>
        </p:nvSpPr>
        <p:spPr>
          <a:xfrm>
            <a:off x="750284" y="3852958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据</a:t>
            </a:r>
            <a:r>
              <a:rPr lang="en-US" altLang="zh-CN" sz="1100" dirty="0" err="1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taptap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统计 玩过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166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个手游 热门的有原神  光遇 三国杀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compass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狂野飙车 无尽灵魂 字走三国 放置江湖 明日方舟 一起来捉妖 阴阳师 荒野乱斗 崩坏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3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明日之后 末剑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3994398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陈正祎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3250066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4" name="文本框 59">
            <a:extLst>
              <a:ext uri="{FF2B5EF4-FFF2-40B4-BE49-F238E27FC236}">
                <a16:creationId xmlns:a16="http://schemas.microsoft.com/office/drawing/2014/main" id="{83705CCC-C3BC-4CB4-BB82-BE1EF0CA217F}"/>
              </a:ext>
            </a:extLst>
          </p:cNvPr>
          <p:cNvSpPr txBox="1"/>
          <p:nvPr/>
        </p:nvSpPr>
        <p:spPr>
          <a:xfrm>
            <a:off x="7197872" y="1419096"/>
            <a:ext cx="3872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非手游爱好者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2DB65B-3E40-43DA-AF34-BC516945D31C}"/>
              </a:ext>
            </a:extLst>
          </p:cNvPr>
          <p:cNvSpPr/>
          <p:nvPr/>
        </p:nvSpPr>
        <p:spPr>
          <a:xfrm>
            <a:off x="9776975" y="264730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C50E8C-8405-4E47-85A7-300E7E8CEF40}"/>
              </a:ext>
            </a:extLst>
          </p:cNvPr>
          <p:cNvSpPr/>
          <p:nvPr/>
        </p:nvSpPr>
        <p:spPr>
          <a:xfrm>
            <a:off x="7311918" y="264730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Group 23">
            <a:extLst>
              <a:ext uri="{FF2B5EF4-FFF2-40B4-BE49-F238E27FC236}">
                <a16:creationId xmlns:a16="http://schemas.microsoft.com/office/drawing/2014/main" id="{4AFD6E29-5ECC-4BE0-95FE-BD2419D1EB9F}"/>
              </a:ext>
            </a:extLst>
          </p:cNvPr>
          <p:cNvGrpSpPr/>
          <p:nvPr/>
        </p:nvGrpSpPr>
        <p:grpSpPr bwMode="auto">
          <a:xfrm>
            <a:off x="10027800" y="287728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EDF9DAB6-3257-4193-8224-93647404A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A5A392C7-5B8B-4BDF-87AB-7F8D48B90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C521819C-C7FF-478D-8DAD-0DCB10093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18" name="Group 27">
            <a:extLst>
              <a:ext uri="{FF2B5EF4-FFF2-40B4-BE49-F238E27FC236}">
                <a16:creationId xmlns:a16="http://schemas.microsoft.com/office/drawing/2014/main" id="{65238D16-2DBC-48EB-84E9-BA855D589878}"/>
              </a:ext>
            </a:extLst>
          </p:cNvPr>
          <p:cNvGrpSpPr/>
          <p:nvPr/>
        </p:nvGrpSpPr>
        <p:grpSpPr bwMode="auto">
          <a:xfrm>
            <a:off x="7580536" y="288363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DF98C340-2EE6-4DFA-A58D-AFEDEB65436B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182D3EFC-7C80-4E44-88FA-9A0D52F9A745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545085F-F3B9-4A1D-B600-31BDE910D7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A916913-787F-43B9-B7AA-340CDFE96A3C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2AFFC2A6-B8FE-4F08-9FA3-DB33C875F2C6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19" name="Line 45">
            <a:extLst>
              <a:ext uri="{FF2B5EF4-FFF2-40B4-BE49-F238E27FC236}">
                <a16:creationId xmlns:a16="http://schemas.microsoft.com/office/drawing/2014/main" id="{E4B606AC-6FFD-48B5-8ACB-F861EB79E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7385" y="285611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20" name="文本框1">
            <a:extLst>
              <a:ext uri="{FF2B5EF4-FFF2-40B4-BE49-F238E27FC236}">
                <a16:creationId xmlns:a16="http://schemas.microsoft.com/office/drawing/2014/main" id="{CF20612B-DD95-4CFD-BA77-B5F62953C802}"/>
              </a:ext>
            </a:extLst>
          </p:cNvPr>
          <p:cNvSpPr txBox="1"/>
          <p:nvPr/>
        </p:nvSpPr>
        <p:spPr>
          <a:xfrm>
            <a:off x="7397389" y="362915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童子涵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1" name="文本框2">
            <a:extLst>
              <a:ext uri="{FF2B5EF4-FFF2-40B4-BE49-F238E27FC236}">
                <a16:creationId xmlns:a16="http://schemas.microsoft.com/office/drawing/2014/main" id="{4ABDC52C-6596-46D9-95A6-FAD26AE7DC01}"/>
              </a:ext>
            </a:extLst>
          </p:cNvPr>
          <p:cNvSpPr/>
          <p:nvPr/>
        </p:nvSpPr>
        <p:spPr>
          <a:xfrm>
            <a:off x="6653051" y="385295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非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手游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爱好，但是爱好电脑游戏，最近正在玩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NBA2K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和反恐精英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2" name="文本框1">
            <a:extLst>
              <a:ext uri="{FF2B5EF4-FFF2-40B4-BE49-F238E27FC236}">
                <a16:creationId xmlns:a16="http://schemas.microsoft.com/office/drawing/2014/main" id="{65ADE31B-3836-4564-9481-E76967BECF49}"/>
              </a:ext>
            </a:extLst>
          </p:cNvPr>
          <p:cNvSpPr txBox="1"/>
          <p:nvPr/>
        </p:nvSpPr>
        <p:spPr>
          <a:xfrm>
            <a:off x="9794576" y="362915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杨枨老师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3" name="文本框2">
            <a:extLst>
              <a:ext uri="{FF2B5EF4-FFF2-40B4-BE49-F238E27FC236}">
                <a16:creationId xmlns:a16="http://schemas.microsoft.com/office/drawing/2014/main" id="{7CF79256-9F5D-4412-8768-F8CCDC993F7B}"/>
              </a:ext>
            </a:extLst>
          </p:cNvPr>
          <p:cNvSpPr/>
          <p:nvPr/>
        </p:nvSpPr>
        <p:spPr>
          <a:xfrm>
            <a:off x="9152833" y="3852958"/>
            <a:ext cx="2288884" cy="3163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项目的最终用户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09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项目介绍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28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需求规格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B1B2915-74C2-4B9D-96DF-276666F2251A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是否明确了用户类别？明确了用户代表？是否合理？</a:t>
            </a:r>
            <a:endParaRPr lang="zh-CN" altLang="en-US" sz="1400" kern="100" dirty="0"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25">
            <a:extLst>
              <a:ext uri="{FF2B5EF4-FFF2-40B4-BE49-F238E27FC236}">
                <a16:creationId xmlns:a16="http://schemas.microsoft.com/office/drawing/2014/main" id="{33A7AFF2-E791-4988-BAA7-1FAABA8E35A3}"/>
              </a:ext>
            </a:extLst>
          </p:cNvPr>
          <p:cNvSpPr txBox="1"/>
          <p:nvPr/>
        </p:nvSpPr>
        <p:spPr>
          <a:xfrm>
            <a:off x="4125033" y="1327656"/>
            <a:ext cx="3130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7188A8"/>
                </a:solidFill>
                <a:cs typeface="+mn-ea"/>
                <a:sym typeface="+mn-lt"/>
              </a:rPr>
              <a:t>管理员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786BCF-8555-4BC4-85F0-61F48921B619}"/>
              </a:ext>
            </a:extLst>
          </p:cNvPr>
          <p:cNvSpPr/>
          <p:nvPr/>
        </p:nvSpPr>
        <p:spPr>
          <a:xfrm>
            <a:off x="6341613" y="2555869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62C262C-D4E8-43C0-B065-3206F7DBF746}"/>
              </a:ext>
            </a:extLst>
          </p:cNvPr>
          <p:cNvSpPr/>
          <p:nvPr/>
        </p:nvSpPr>
        <p:spPr>
          <a:xfrm>
            <a:off x="3876556" y="2555869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F7277723-AAD4-4173-99E4-93734D2FA0D8}"/>
              </a:ext>
            </a:extLst>
          </p:cNvPr>
          <p:cNvGrpSpPr/>
          <p:nvPr/>
        </p:nvGrpSpPr>
        <p:grpSpPr bwMode="auto">
          <a:xfrm>
            <a:off x="6592438" y="2785844"/>
            <a:ext cx="412751" cy="508000"/>
            <a:chOff x="0" y="0"/>
            <a:chExt cx="134" cy="163"/>
          </a:xfrm>
          <a:solidFill>
            <a:schemeClr val="bg1"/>
          </a:solidFill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25BB678-18EC-4D20-AE38-2428ADEDF2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213781A7-0FF4-42A7-85AF-0E2C1954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D735502C-8BA2-4264-BD6E-BCDEA225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E4E5BDEE-61FF-4E92-A935-01D4E40D102F}"/>
              </a:ext>
            </a:extLst>
          </p:cNvPr>
          <p:cNvGrpSpPr/>
          <p:nvPr/>
        </p:nvGrpSpPr>
        <p:grpSpPr bwMode="auto">
          <a:xfrm>
            <a:off x="4145174" y="2792196"/>
            <a:ext cx="389467" cy="493183"/>
            <a:chOff x="0" y="0"/>
            <a:chExt cx="127" cy="163"/>
          </a:xfrm>
          <a:solidFill>
            <a:schemeClr val="bg1"/>
          </a:soli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10AEEC9-F490-4D41-BE6C-4F53F2BC56B1}"/>
                </a:ext>
              </a:extLst>
            </p:cNvPr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531E9A4F-362A-4B05-A1D0-7B8BFF93270B}"/>
                </a:ext>
              </a:extLst>
            </p:cNvPr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FDF662D-6E0B-496D-B937-85F6C5D9E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567D4F3-3E74-4629-8734-8AF0A3634549}"/>
                </a:ext>
              </a:extLst>
            </p:cNvPr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AEFDA97-2F0E-4A71-AC68-67CDDAD8A010}"/>
                </a:ext>
              </a:extLst>
            </p:cNvPr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/>
            </a:p>
          </p:txBody>
        </p:sp>
      </p:grpSp>
      <p:sp>
        <p:nvSpPr>
          <p:cNvPr id="9" name="Line 45">
            <a:extLst>
              <a:ext uri="{FF2B5EF4-FFF2-40B4-BE49-F238E27FC236}">
                <a16:creationId xmlns:a16="http://schemas.microsoft.com/office/drawing/2014/main" id="{E806B2E2-3184-4A08-8D95-FB8380CB6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2023" y="2764678"/>
            <a:ext cx="0" cy="182456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/>
          </a:p>
        </p:txBody>
      </p:sp>
      <p:sp>
        <p:nvSpPr>
          <p:cNvPr id="10" name="文本框1">
            <a:extLst>
              <a:ext uri="{FF2B5EF4-FFF2-40B4-BE49-F238E27FC236}">
                <a16:creationId xmlns:a16="http://schemas.microsoft.com/office/drawing/2014/main" id="{77CC8AA6-FCE9-4C92-B3E1-DACEC51E61B4}"/>
              </a:ext>
            </a:extLst>
          </p:cNvPr>
          <p:cNvSpPr txBox="1"/>
          <p:nvPr/>
        </p:nvSpPr>
        <p:spPr>
          <a:xfrm>
            <a:off x="3962022" y="35377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赵正一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1">
            <a:extLst>
              <a:ext uri="{FF2B5EF4-FFF2-40B4-BE49-F238E27FC236}">
                <a16:creationId xmlns:a16="http://schemas.microsoft.com/office/drawing/2014/main" id="{18FBAC26-6A19-4950-899F-E075309A2BA8}"/>
              </a:ext>
            </a:extLst>
          </p:cNvPr>
          <p:cNvSpPr txBox="1"/>
          <p:nvPr/>
        </p:nvSpPr>
        <p:spPr>
          <a:xfrm>
            <a:off x="6451388" y="3537716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岑盛泽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3" name="文本框2">
            <a:extLst>
              <a:ext uri="{FF2B5EF4-FFF2-40B4-BE49-F238E27FC236}">
                <a16:creationId xmlns:a16="http://schemas.microsoft.com/office/drawing/2014/main" id="{C66CED60-DEC2-4F99-9B0B-E80E3CF0D051}"/>
              </a:ext>
            </a:extLst>
          </p:cNvPr>
          <p:cNvSpPr/>
          <p:nvPr/>
        </p:nvSpPr>
        <p:spPr>
          <a:xfrm>
            <a:off x="5717471" y="3761518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玩过原神 荒野乱斗 公主连结等等热门手游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0" name="文本框2">
            <a:extLst>
              <a:ext uri="{FF2B5EF4-FFF2-40B4-BE49-F238E27FC236}">
                <a16:creationId xmlns:a16="http://schemas.microsoft.com/office/drawing/2014/main" id="{C3E207B0-4222-4CB6-B8C1-865E36F1997C}"/>
              </a:ext>
            </a:extLst>
          </p:cNvPr>
          <p:cNvSpPr/>
          <p:nvPr/>
        </p:nvSpPr>
        <p:spPr>
          <a:xfrm>
            <a:off x="3149465" y="3982215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长春理工同学，有比较丰富的项目开发经验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499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7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界面调研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1BF0AB-FB0D-4B5A-95EF-E5EB2767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70" y="1730620"/>
            <a:ext cx="6512918" cy="495564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5A07D8B-A553-4100-8EEB-F5F584AFED07}"/>
              </a:ext>
            </a:extLst>
          </p:cNvPr>
          <p:cNvSpPr/>
          <p:nvPr/>
        </p:nvSpPr>
        <p:spPr>
          <a:xfrm>
            <a:off x="582168" y="1361296"/>
            <a:ext cx="4158170" cy="92332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dirty="0"/>
              <a:t>       在制作界面原型上，我们编写了简单的界面样式调研问卷，征集了用户的需求。</a:t>
            </a:r>
            <a:r>
              <a:rPr lang="en-US" altLang="zh-CN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733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547" y="113190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业务流图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CCC103-DECA-487E-95A8-C44D6791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0" y="636410"/>
            <a:ext cx="8073277" cy="6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9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2803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功能性需求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16C9D-C90D-45CC-9CCD-F3E73EDF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18" y="637520"/>
            <a:ext cx="90963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96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7290" y="1143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非功能性需求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23491A-16DA-43A7-8600-2F27100B73F7}"/>
              </a:ext>
            </a:extLst>
          </p:cNvPr>
          <p:cNvSpPr/>
          <p:nvPr/>
        </p:nvSpPr>
        <p:spPr>
          <a:xfrm>
            <a:off x="2675212" y="827266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内部数据需求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EE2B8D-7B5F-49EF-B6F4-0EC6437EA7BD}"/>
              </a:ext>
            </a:extLst>
          </p:cNvPr>
          <p:cNvSpPr txBox="1"/>
          <p:nvPr/>
        </p:nvSpPr>
        <p:spPr>
          <a:xfrm>
            <a:off x="462717" y="1654638"/>
            <a:ext cx="5468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04800" algn="just"/>
            <a:r>
              <a:rPr lang="zh-CN" altLang="zh-CN" dirty="0"/>
              <a:t>类似于角色、地图皮肤等数据，将由我们自己直接设计并且测量数据，制作成相应的记录，导入数据库中，供直接调用。</a:t>
            </a:r>
          </a:p>
          <a:p>
            <a:pPr indent="266700" algn="just"/>
            <a:r>
              <a:rPr lang="en-US" altLang="zh-CN" dirty="0"/>
              <a:t> </a:t>
            </a:r>
            <a:r>
              <a:rPr lang="zh-CN" altLang="zh-CN" dirty="0"/>
              <a:t>没有所有数据应该都有符合的名称，属性不会出现空缺。</a:t>
            </a:r>
          </a:p>
          <a:p>
            <a:pPr indent="266700" algn="just"/>
            <a:r>
              <a:rPr lang="en-US" altLang="zh-CN" dirty="0"/>
              <a:t> </a:t>
            </a:r>
            <a:r>
              <a:rPr lang="zh-CN" altLang="zh-CN" dirty="0"/>
              <a:t>由于游戏并没可以自填的输入口，所以不需要再额外设计函数，检验玩家的输入是否符合规范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60CE1D-84C8-4120-9271-9B2E7CB9DDC0}"/>
              </a:ext>
            </a:extLst>
          </p:cNvPr>
          <p:cNvSpPr/>
          <p:nvPr/>
        </p:nvSpPr>
        <p:spPr>
          <a:xfrm>
            <a:off x="8043988" y="8313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适应性需求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25C263-8A48-4D98-A29F-DDAC1546B3D6}"/>
              </a:ext>
            </a:extLst>
          </p:cNvPr>
          <p:cNvSpPr txBox="1"/>
          <p:nvPr/>
        </p:nvSpPr>
        <p:spPr>
          <a:xfrm>
            <a:off x="6543882" y="1716820"/>
            <a:ext cx="4578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76225" algn="just"/>
            <a:r>
              <a:rPr lang="zh-CN" altLang="zh-CN" dirty="0"/>
              <a:t>在适应性要求中，由于游戏依托微信小程序平台，所以要求玩家手机必须安装微信</a:t>
            </a:r>
            <a:r>
              <a:rPr lang="en-US" altLang="zh-CN" dirty="0"/>
              <a:t>APP</a:t>
            </a:r>
            <a:r>
              <a:rPr lang="zh-CN" altLang="zh-CN" dirty="0"/>
              <a:t>，并且微信能够正常运行，可以打开微信小游戏界面。除此之外没有其他要求。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B22A7B5-BDA9-4485-B823-2AB0F251A6E9}"/>
              </a:ext>
            </a:extLst>
          </p:cNvPr>
          <p:cNvGrpSpPr/>
          <p:nvPr/>
        </p:nvGrpSpPr>
        <p:grpSpPr>
          <a:xfrm>
            <a:off x="997289" y="4030541"/>
            <a:ext cx="4933993" cy="1518872"/>
            <a:chOff x="1125504" y="1391265"/>
            <a:chExt cx="4933993" cy="15188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67BF1DD-32CE-4835-A7EE-14BDC0142B11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安全性需求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BAF011-34CB-4878-828B-626257606336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本游戏在安全性上没有任何问题，不需要再额外在设计函数或者功能，去进行安全性的检测。</a:t>
              </a:r>
              <a:endParaRPr lang="en-US" altLang="zh-CN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B04803-2763-4D64-B777-8667A5E67B40}"/>
              </a:ext>
            </a:extLst>
          </p:cNvPr>
          <p:cNvGrpSpPr/>
          <p:nvPr/>
        </p:nvGrpSpPr>
        <p:grpSpPr>
          <a:xfrm>
            <a:off x="6260720" y="3917436"/>
            <a:ext cx="4933993" cy="2072870"/>
            <a:chOff x="1125504" y="1391265"/>
            <a:chExt cx="4933993" cy="207287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A58873-ADEF-44CE-AF09-34BDA822F293}"/>
                </a:ext>
              </a:extLst>
            </p:cNvPr>
            <p:cNvSpPr/>
            <p:nvPr/>
          </p:nvSpPr>
          <p:spPr>
            <a:xfrm>
              <a:off x="2803426" y="1391265"/>
              <a:ext cx="1578148" cy="645160"/>
            </a:xfrm>
            <a:prstGeom prst="rect">
              <a:avLst/>
            </a:prstGeom>
            <a:solidFill>
              <a:srgbClr val="66B5C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保密性需求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0D8780C-0190-4547-8CF3-3F25A3A95FD8}"/>
                </a:ext>
              </a:extLst>
            </p:cNvPr>
            <p:cNvSpPr txBox="1"/>
            <p:nvPr/>
          </p:nvSpPr>
          <p:spPr>
            <a:xfrm>
              <a:off x="1125504" y="2263806"/>
              <a:ext cx="49339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在保密性要求上，由于登录是直接请求微信权限，同时不请求玩家的真名和身份证，所以游戏并没有特别的保密和私密性需求。游戏并不额外设计功能保障这一部分需求。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391512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9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界面原型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是否提交了的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，在内容上是否考虑了功能和非功能的需求？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录制_2021_01_20_19_22_15_735">
            <a:hlinkClick r:id="" action="ppaction://media"/>
            <a:extLst>
              <a:ext uri="{FF2B5EF4-FFF2-40B4-BE49-F238E27FC236}">
                <a16:creationId xmlns:a16="http://schemas.microsoft.com/office/drawing/2014/main" id="{F1D3DFF2-F0D6-45A7-AD6C-7236B4EEA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" y="637520"/>
            <a:ext cx="10944225" cy="61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项目设计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353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25656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项目分工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173110-63E0-4FAF-A053-FEA8A13E4773}"/>
              </a:ext>
            </a:extLst>
          </p:cNvPr>
          <p:cNvGrpSpPr/>
          <p:nvPr/>
        </p:nvGrpSpPr>
        <p:grpSpPr>
          <a:xfrm>
            <a:off x="1359191" y="1800367"/>
            <a:ext cx="9540513" cy="2028265"/>
            <a:chOff x="577605" y="1214438"/>
            <a:chExt cx="8617213" cy="1831975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251B1489-08CD-4451-A47E-25D782B0E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6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0BC4B403-8089-4E94-A600-0149FFBD6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861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设计</a:t>
              </a: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80B99AE0-4CFC-4C11-AFD1-473F4281E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5206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C4F1C527-ABE6-4438-B224-DC777E50C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4462" y="1409963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实现</a:t>
              </a:r>
            </a:p>
          </p:txBody>
        </p:sp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A7173DED-71E3-415C-A47C-E3800EC3A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3305" y="1214438"/>
              <a:ext cx="1941513" cy="183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FF9EA11D-2DDE-46CD-9C92-AAB9FA2D5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1268" y="1477147"/>
              <a:ext cx="1143000" cy="130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cs typeface="DFPGuYinMedium-B5"/>
                </a:rPr>
                <a:t>测试</a:t>
              </a:r>
            </a:p>
          </p:txBody>
        </p:sp>
      </p:grpSp>
      <p:sp>
        <p:nvSpPr>
          <p:cNvPr id="26" name="文本框 49">
            <a:extLst>
              <a:ext uri="{FF2B5EF4-FFF2-40B4-BE49-F238E27FC236}">
                <a16:creationId xmlns:a16="http://schemas.microsoft.com/office/drawing/2014/main" id="{8C962224-0544-4D4E-89B2-0DF715F9F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73" y="4119489"/>
            <a:ext cx="3326571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dirty="0">
                <a:latin typeface="+mn-ea"/>
                <a:ea typeface="+mn-ea"/>
              </a:rPr>
              <a:t>C:</a:t>
            </a:r>
            <a:r>
              <a:rPr lang="zh-CN" altLang="en-US" sz="2400" dirty="0">
                <a:latin typeface="+mn-ea"/>
                <a:ea typeface="+mn-ea"/>
              </a:rPr>
              <a:t>周诚信</a:t>
            </a:r>
          </a:p>
        </p:txBody>
      </p:sp>
      <p:sp>
        <p:nvSpPr>
          <p:cNvPr id="31" name="文本框 49">
            <a:extLst>
              <a:ext uri="{FF2B5EF4-FFF2-40B4-BE49-F238E27FC236}">
                <a16:creationId xmlns:a16="http://schemas.microsoft.com/office/drawing/2014/main" id="{26710893-08FA-4B14-B7B4-98888F637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566" y="4124499"/>
            <a:ext cx="3326571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陈骁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dirty="0">
                <a:latin typeface="+mn-ea"/>
                <a:ea typeface="+mn-ea"/>
              </a:rPr>
              <a:t>C:</a:t>
            </a:r>
            <a:r>
              <a:rPr lang="zh-CN" altLang="en-US" sz="2400" dirty="0">
                <a:latin typeface="+mn-ea"/>
                <a:ea typeface="+mn-ea"/>
              </a:rPr>
              <a:t>李以昕</a:t>
            </a:r>
          </a:p>
        </p:txBody>
      </p:sp>
      <p:sp>
        <p:nvSpPr>
          <p:cNvPr id="32" name="文本框 49">
            <a:extLst>
              <a:ext uri="{FF2B5EF4-FFF2-40B4-BE49-F238E27FC236}">
                <a16:creationId xmlns:a16="http://schemas.microsoft.com/office/drawing/2014/main" id="{96546FF6-6A19-4E91-BE4D-29E68276E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859" y="4124499"/>
            <a:ext cx="3326571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李以昕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周诚信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2400" dirty="0">
                <a:latin typeface="+mn-ea"/>
                <a:ea typeface="+mn-ea"/>
              </a:rPr>
              <a:t>C:</a:t>
            </a:r>
            <a:r>
              <a:rPr lang="zh-CN" altLang="en-US" sz="2400" dirty="0">
                <a:latin typeface="+mn-ea"/>
                <a:ea typeface="+mn-ea"/>
              </a:rPr>
              <a:t>陈骁</a:t>
            </a:r>
          </a:p>
        </p:txBody>
      </p:sp>
      <p:sp>
        <p:nvSpPr>
          <p:cNvPr id="33" name="文本框 49">
            <a:extLst>
              <a:ext uri="{FF2B5EF4-FFF2-40B4-BE49-F238E27FC236}">
                <a16:creationId xmlns:a16="http://schemas.microsoft.com/office/drawing/2014/main" id="{8140F4BC-41E6-476F-9FB3-B26D5DF11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562" y="-6552"/>
            <a:ext cx="3638746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A: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游戏逻辑和排行榜</a:t>
            </a:r>
            <a:endParaRPr lang="en-US" altLang="zh-CN" sz="2400" dirty="0"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B: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商城和角色模块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C:</a:t>
            </a:r>
            <a:r>
              <a:rPr lang="zh-CN" altLang="en-US" sz="24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ea typeface="+mn-ea"/>
              </a:rPr>
              <a:t>好友邮箱和管理员模块</a:t>
            </a:r>
            <a:endParaRPr lang="en-US" altLang="zh-CN" sz="2400" kern="0" dirty="0">
              <a:solidFill>
                <a:srgbClr val="000000">
                  <a:lumMod val="65000"/>
                  <a:lumOff val="35000"/>
                </a:srgb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13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3900" y="10431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数据库修改情况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397310-3171-4590-883A-D1498A83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78770"/>
            <a:ext cx="10744200" cy="33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13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8349F4-FC71-401D-A52A-ADC751E7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23" y="982013"/>
            <a:ext cx="6975724" cy="5734998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B86FB34-AA73-4ACD-8679-F69C2FBF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472248"/>
              </p:ext>
            </p:extLst>
          </p:nvPr>
        </p:nvGraphicFramePr>
        <p:xfrm>
          <a:off x="447421" y="1208709"/>
          <a:ext cx="4261739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3035999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名字：玩家信息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描述：玩家个人信息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 用户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uid+Is_Admin+User_Name+Head_Image+User_State+Compassion+Gold+Diamond+Best_Score+Current_Character_Id+Current_Map_Id+User_State+UnSealing_Time+Is_Admin+Head_Image+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13185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9DACF6C-2516-43AB-A16B-0E2F44C32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814539"/>
            <a:ext cx="10743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玩家信息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732B2AC-4DD4-472C-BDDD-69D46F2E1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399963"/>
              </p:ext>
            </p:extLst>
          </p:nvPr>
        </p:nvGraphicFramePr>
        <p:xfrm>
          <a:off x="447420" y="3073988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4158840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openId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9360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C862188-FBE3-4E36-B0AE-E253F3CC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680" y="2739721"/>
            <a:ext cx="9669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uid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6704280-C7D9-4F64-936E-1E97CCA59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29110"/>
              </p:ext>
            </p:extLst>
          </p:nvPr>
        </p:nvGraphicFramePr>
        <p:xfrm>
          <a:off x="447421" y="4471603"/>
          <a:ext cx="426173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9">
                  <a:extLst>
                    <a:ext uri="{9D8B030D-6E8A-4147-A177-3AD203B41FA5}">
                      <a16:colId xmlns:a16="http://schemas.microsoft.com/office/drawing/2014/main" val="132911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Head_Image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描述：用户的头像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381369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6CF75DFA-1518-4DD8-817A-229B764AC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970" y="4103284"/>
            <a:ext cx="10701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用户昵称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91DE691-EF0E-4CB6-B8C2-E723A4687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79579"/>
              </p:ext>
            </p:extLst>
          </p:nvPr>
        </p:nvGraphicFramePr>
        <p:xfrm>
          <a:off x="408205" y="5754322"/>
          <a:ext cx="4261738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61738">
                  <a:extLst>
                    <a:ext uri="{9D8B030D-6E8A-4147-A177-3AD203B41FA5}">
                      <a16:colId xmlns:a16="http://schemas.microsoft.com/office/drawing/2014/main" val="2091783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Compassion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描述：体现每日可游玩游戏的次数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256381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DCE8E598-F604-40E5-B420-D23813DA2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29" y="5477323"/>
            <a:ext cx="8174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爱心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8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背景调查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20115" y="1210945"/>
            <a:ext cx="45034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</a:t>
            </a:r>
            <a:r>
              <a:rPr lang="zh-CN" altLang="en-US" sz="2000"/>
              <a:t>近年来，随着移动网络4G和移动终端性能的不断提高，在手机的众多服务软件模块中，手机游戏吸引了大量的各年龄段群体，每年新玩手机游戏的用户出现暴增的势头，由此给市场带来了巨大商机。</a:t>
            </a:r>
          </a:p>
          <a:p>
            <a:r>
              <a:rPr lang="en-US" altLang="zh-CN" sz="2000"/>
              <a:t>   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0" y="1351280"/>
            <a:ext cx="4874260" cy="3239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605" y="3590290"/>
            <a:ext cx="4283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        </a:t>
            </a:r>
            <a:r>
              <a:rPr lang="en-US" altLang="zh-CN" sz="2000">
                <a:sym typeface="+mn-ea"/>
              </a:rPr>
              <a:t>手机游戏的普及率非常高，使用的用户年龄层也非常广，小至学龄前儿童，大至退休人员，由此可见，体验手机游戏已经成为人们喜爱的休闲娱乐最重要的方式之一。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126605" y="4517390"/>
            <a:ext cx="27743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2013</a:t>
            </a:r>
            <a:r>
              <a:rPr lang="zh-CN" altLang="en-US" sz="1000"/>
              <a:t>年</a:t>
            </a:r>
            <a:r>
              <a:rPr lang="en-US" altLang="zh-CN" sz="1000"/>
              <a:t>-2020</a:t>
            </a:r>
            <a:r>
              <a:rPr lang="zh-CN" altLang="en-US" sz="1000"/>
              <a:t>年中国手机游戏市场规模情况</a:t>
            </a:r>
            <a:r>
              <a:rPr lang="zh-CN" altLang="en-US" sz="1000" baseline="30000">
                <a:solidFill>
                  <a:schemeClr val="tx1"/>
                </a:solidFill>
                <a:uFillTx/>
              </a:rPr>
              <a:t>[</a:t>
            </a:r>
            <a:r>
              <a:rPr lang="en-US" altLang="zh-CN" sz="1000" baseline="30000">
                <a:solidFill>
                  <a:schemeClr val="tx1"/>
                </a:solidFill>
                <a:uFillTx/>
              </a:rPr>
              <a:t>2]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4253" y="1143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数据库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EF72FCF-3D87-45A9-9849-979ADC5C2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22138"/>
              </p:ext>
            </p:extLst>
          </p:nvPr>
        </p:nvGraphicFramePr>
        <p:xfrm>
          <a:off x="1107839" y="1181482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1415907969"/>
                    </a:ext>
                  </a:extLst>
                </a:gridCol>
              </a:tblGrid>
              <a:tr h="55963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Gold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描述：游戏内一般货币，可在游玩时获得，用于商店购买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51954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27466421-DC7F-4DE2-B45C-EF75DF692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499" y="862861"/>
            <a:ext cx="9439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金币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AEFF15D-0FEE-403A-A5BE-D2C5F1581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096267"/>
              </p:ext>
            </p:extLst>
          </p:nvPr>
        </p:nvGraphicFramePr>
        <p:xfrm>
          <a:off x="1107839" y="2653179"/>
          <a:ext cx="399400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4002">
                  <a:extLst>
                    <a:ext uri="{9D8B030D-6E8A-4147-A177-3AD203B41FA5}">
                      <a16:colId xmlns:a16="http://schemas.microsoft.com/office/drawing/2014/main" val="2802206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Diamond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描述：游戏内的特殊货币，用于商店购买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671466"/>
                  </a:ext>
                </a:extLst>
              </a:tr>
            </a:tbl>
          </a:graphicData>
        </a:graphic>
      </p:graphicFrame>
      <p:sp>
        <p:nvSpPr>
          <p:cNvPr id="15" name="Rectangle 4">
            <a:extLst>
              <a:ext uri="{FF2B5EF4-FFF2-40B4-BE49-F238E27FC236}">
                <a16:creationId xmlns:a16="http://schemas.microsoft.com/office/drawing/2014/main" id="{C8DB43D5-CEDD-46C0-A9A8-698A3CABF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218" y="2236581"/>
            <a:ext cx="76655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钻石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4176D74-917C-4F1E-BF38-86070D2FC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372292"/>
              </p:ext>
            </p:extLst>
          </p:nvPr>
        </p:nvGraphicFramePr>
        <p:xfrm>
          <a:off x="1107839" y="4033436"/>
          <a:ext cx="4011683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11683">
                  <a:extLst>
                    <a:ext uri="{9D8B030D-6E8A-4147-A177-3AD203B41FA5}">
                      <a16:colId xmlns:a16="http://schemas.microsoft.com/office/drawing/2014/main" val="1340259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Best_Score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描述：玩家达到的历史最高分数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041530"/>
                  </a:ext>
                </a:extLst>
              </a:tr>
            </a:tbl>
          </a:graphicData>
        </a:graphic>
      </p:graphicFrame>
      <p:sp>
        <p:nvSpPr>
          <p:cNvPr id="17" name="Rectangle 5">
            <a:extLst>
              <a:ext uri="{FF2B5EF4-FFF2-40B4-BE49-F238E27FC236}">
                <a16:creationId xmlns:a16="http://schemas.microsoft.com/office/drawing/2014/main" id="{2515E9C9-E6AB-4378-9B48-5AB380F4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625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历史最高分数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72F9C9E-1503-46B2-932F-640383489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07027"/>
              </p:ext>
            </p:extLst>
          </p:nvPr>
        </p:nvGraphicFramePr>
        <p:xfrm>
          <a:off x="1099000" y="5490959"/>
          <a:ext cx="4020522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0522">
                  <a:extLst>
                    <a:ext uri="{9D8B030D-6E8A-4147-A177-3AD203B41FA5}">
                      <a16:colId xmlns:a16="http://schemas.microsoft.com/office/drawing/2014/main" val="827784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Current_ Character 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描述：玩家正在使用的角色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632984"/>
                  </a:ext>
                </a:extLst>
              </a:tr>
            </a:tbl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9387622C-14D5-4A67-9A9F-45DC2B188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260" y="5080898"/>
            <a:ext cx="1432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正在使用角色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919FCCAE-AD54-424A-9664-86002A5F7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5218"/>
              </p:ext>
            </p:extLst>
          </p:nvPr>
        </p:nvGraphicFramePr>
        <p:xfrm>
          <a:off x="6583031" y="1181482"/>
          <a:ext cx="396386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3867">
                  <a:extLst>
                    <a:ext uri="{9D8B030D-6E8A-4147-A177-3AD203B41FA5}">
                      <a16:colId xmlns:a16="http://schemas.microsoft.com/office/drawing/2014/main" val="3762459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Current _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Skin_Id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描述：玩家正在使用的皮肤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354511"/>
                  </a:ext>
                </a:extLst>
              </a:tr>
            </a:tbl>
          </a:graphicData>
        </a:graphic>
      </p:graphicFrame>
      <p:sp>
        <p:nvSpPr>
          <p:cNvPr id="21" name="Rectangle 7">
            <a:extLst>
              <a:ext uri="{FF2B5EF4-FFF2-40B4-BE49-F238E27FC236}">
                <a16:creationId xmlns:a16="http://schemas.microsoft.com/office/drawing/2014/main" id="{4F221AC3-86DE-489D-BD41-8A0839C0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862861"/>
            <a:ext cx="14356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正在使用皮肤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F06B24E2-AA35-414E-B08D-1981070CB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1297"/>
              </p:ext>
            </p:extLst>
          </p:nvPr>
        </p:nvGraphicFramePr>
        <p:xfrm>
          <a:off x="6502444" y="265317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645766349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Current_Map_Id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描述：玩家正在使用的地图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3348"/>
                  </a:ext>
                </a:extLst>
              </a:tr>
            </a:tbl>
          </a:graphicData>
        </a:graphic>
      </p:graphicFrame>
      <p:sp>
        <p:nvSpPr>
          <p:cNvPr id="23" name="Rectangle 8">
            <a:extLst>
              <a:ext uri="{FF2B5EF4-FFF2-40B4-BE49-F238E27FC236}">
                <a16:creationId xmlns:a16="http://schemas.microsoft.com/office/drawing/2014/main" id="{81EFCCE7-D029-4320-B1A1-F1B2A75A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484" y="2282301"/>
            <a:ext cx="166807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正在使用地图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912E7840-8A6B-4904-B318-98EDB0B5E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73978"/>
              </p:ext>
            </p:extLst>
          </p:nvPr>
        </p:nvGraphicFramePr>
        <p:xfrm>
          <a:off x="6509878" y="4033436"/>
          <a:ext cx="403701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37019">
                  <a:extLst>
                    <a:ext uri="{9D8B030D-6E8A-4147-A177-3AD203B41FA5}">
                      <a16:colId xmlns:a16="http://schemas.microsoft.com/office/drawing/2014/main" val="3865229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User_state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描述：账号状态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34529"/>
                  </a:ext>
                </a:extLst>
              </a:tr>
            </a:tbl>
          </a:graphicData>
        </a:graphic>
      </p:graphicFrame>
      <p:sp>
        <p:nvSpPr>
          <p:cNvPr id="25" name="Rectangle 9">
            <a:extLst>
              <a:ext uri="{FF2B5EF4-FFF2-40B4-BE49-F238E27FC236}">
                <a16:creationId xmlns:a16="http://schemas.microsoft.com/office/drawing/2014/main" id="{1A2F5311-44EF-4869-A620-392956187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466" y="3669782"/>
            <a:ext cx="13821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账号状态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73521E94-9B31-4CA4-B9AC-09682A032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22950"/>
              </p:ext>
            </p:extLst>
          </p:nvPr>
        </p:nvGraphicFramePr>
        <p:xfrm>
          <a:off x="6502444" y="5490959"/>
          <a:ext cx="4044454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44454">
                  <a:extLst>
                    <a:ext uri="{9D8B030D-6E8A-4147-A177-3AD203B41FA5}">
                      <a16:colId xmlns:a16="http://schemas.microsoft.com/office/drawing/2014/main" val="30526736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名字：</a:t>
                      </a:r>
                      <a:r>
                        <a:rPr lang="en-US" sz="1200" b="0" kern="0" dirty="0" err="1">
                          <a:solidFill>
                            <a:schemeClr val="tx1"/>
                          </a:solidFill>
                          <a:effectLst/>
                        </a:rPr>
                        <a:t>User_Name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别名：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描述：玩家名字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定义：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varchar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位置：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64997"/>
                  </a:ext>
                </a:extLst>
              </a:tr>
            </a:tbl>
          </a:graphicData>
        </a:graphic>
      </p:graphicFrame>
      <p:sp>
        <p:nvSpPr>
          <p:cNvPr id="27" name="Rectangle 10">
            <a:extLst>
              <a:ext uri="{FF2B5EF4-FFF2-40B4-BE49-F238E27FC236}">
                <a16:creationId xmlns:a16="http://schemas.microsoft.com/office/drawing/2014/main" id="{F88E9986-6087-45F2-9C68-22A4E5716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161" y="5080897"/>
            <a:ext cx="115288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玩家姓名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205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7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8C2FF6-E936-47F5-AAF8-73B35E4B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3" y="1516344"/>
            <a:ext cx="12074933" cy="3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48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4902" y="114300"/>
            <a:ext cx="142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HIPO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图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05112A-D6D6-4288-94E1-C088AFF97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287149"/>
              </p:ext>
            </p:extLst>
          </p:nvPr>
        </p:nvGraphicFramePr>
        <p:xfrm>
          <a:off x="470247" y="997090"/>
          <a:ext cx="526796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402854640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879868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6054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模块名称：地图选择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1986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4430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6293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输入：地图名称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49948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输出：主界面游戏背景更改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92775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与本模块直接关联的数据结构（数据库，数据文卷）：地图信息表，玩家地图信息表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0141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处理描述：更新地图模块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38371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1BFC27F-206F-4FD3-A954-0787BF4C4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93981"/>
              </p:ext>
            </p:extLst>
          </p:nvPr>
        </p:nvGraphicFramePr>
        <p:xfrm>
          <a:off x="6453794" y="991001"/>
          <a:ext cx="5267960" cy="1463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151573591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110472644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764509732"/>
                    </a:ext>
                  </a:extLst>
                </a:gridCol>
              </a:tblGrid>
              <a:tr h="209006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模块名称：难度选择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181711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直接调用本模块的上级模块名称：游戏前置功能模块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13714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36075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输入：难度等价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518107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输出：开始游戏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138293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与本模块直接关联的数据结构（数据库，数据文卷）：难度系数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55592"/>
                  </a:ext>
                </a:extLst>
              </a:tr>
              <a:tr h="209006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88434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63FAC4-F963-4E6C-8BE9-941DD5C78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493467"/>
              </p:ext>
            </p:extLst>
          </p:nvPr>
        </p:nvGraphicFramePr>
        <p:xfrm>
          <a:off x="470247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671073139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1212681322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5163950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模块名称：单击跳跃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1.211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886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6263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07224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输入：点击屏幕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10999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输出：小鸟向上位移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522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21812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处理描述：更新游戏中的难度系数变量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823929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EA67B40-9CC9-49D0-9120-9BEED28A4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38786"/>
              </p:ext>
            </p:extLst>
          </p:nvPr>
        </p:nvGraphicFramePr>
        <p:xfrm>
          <a:off x="6453794" y="2788920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922839556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862960433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439632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模块名称：自动下落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1.212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31205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89337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622753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输入：无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25371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输出：小鸟自动下位移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16771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5232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处理描述：小鸟位置信息改变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6209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07A573B-6BCB-4326-BBA0-7E5D266E9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89671"/>
              </p:ext>
            </p:extLst>
          </p:nvPr>
        </p:nvGraphicFramePr>
        <p:xfrm>
          <a:off x="462717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65001117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3167874896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12050450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模块名称：水管移动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1.213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97409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直接调用本模块的上级模块名称：基本逻辑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74552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本模块直接调用的模块名称：无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3991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103582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输出：水管相左移动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6806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6246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处理描述：水管位置信息发生改变 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49285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D272682-9F6A-4559-8D69-D6156A10C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1072"/>
              </p:ext>
            </p:extLst>
          </p:nvPr>
        </p:nvGraphicFramePr>
        <p:xfrm>
          <a:off x="6461325" y="4317262"/>
          <a:ext cx="5267960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19156927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89664717"/>
                    </a:ext>
                  </a:extLst>
                </a:gridCol>
                <a:gridCol w="1756410">
                  <a:extLst>
                    <a:ext uri="{9D8B030D-6E8A-4147-A177-3AD203B41FA5}">
                      <a16:colId xmlns:a16="http://schemas.microsoft.com/office/drawing/2014/main" val="3624836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模块名称：捡金币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模块编号：</a:t>
                      </a:r>
                      <a:r>
                        <a:rPr lang="en-US" sz="1200" b="0" kern="0">
                          <a:solidFill>
                            <a:schemeClr val="tx1"/>
                          </a:solidFill>
                          <a:effectLst/>
                        </a:rPr>
                        <a:t>1.224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设计人：周诚信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33215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直接调用本模块的上级模块名称：附加逻辑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9687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本模块直接调用的模块名称：碰撞死亡，掉落死亡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7527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输入：小鸟碰撞金币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0819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输出：获得金币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28917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>
                          <a:solidFill>
                            <a:schemeClr val="tx1"/>
                          </a:solidFill>
                          <a:effectLst/>
                        </a:rPr>
                        <a:t>与本模块直接关联的数据结构（数据库，数据文卷）：无 </a:t>
                      </a:r>
                      <a:endParaRPr lang="zh-CN" sz="12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233381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just"/>
                      <a:r>
                        <a:rPr lang="zh-CN" sz="1200" b="0" kern="0" dirty="0">
                          <a:solidFill>
                            <a:schemeClr val="tx1"/>
                          </a:solidFill>
                          <a:effectLst/>
                        </a:rPr>
                        <a:t>处理描述：本局收获金币数变量</a:t>
                      </a:r>
                      <a:r>
                        <a:rPr lang="en-US" sz="1200" b="0" kern="0" dirty="0">
                          <a:solidFill>
                            <a:schemeClr val="tx1"/>
                          </a:solidFill>
                          <a:effectLst/>
                        </a:rPr>
                        <a:t>+1</a:t>
                      </a:r>
                      <a:endParaRPr lang="zh-CN" sz="12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8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2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1362" y="66583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详细设计修改情况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CB0317-B127-43F6-82C0-5EB4E903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41" y="1117550"/>
            <a:ext cx="9454718" cy="35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2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界面设计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6FCBFA-9198-4765-8AD3-F70D53B1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32" y="806127"/>
            <a:ext cx="2828954" cy="50094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ACA38C-00FA-446F-8E97-56FD1DCA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86" y="806127"/>
            <a:ext cx="2871801" cy="50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0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1717" y="14150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关键算法设计</a:t>
            </a:r>
          </a:p>
        </p:txBody>
      </p:sp>
    </p:spTree>
    <p:extLst>
      <p:ext uri="{BB962C8B-B14F-4D97-AF65-F5344CB8AC3E}">
        <p14:creationId xmlns:p14="http://schemas.microsoft.com/office/powerpoint/2010/main" val="1277456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7CA23B-5C02-4E33-9B21-111C3F8D057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5704" r="11028" b="5773"/>
          <a:stretch/>
        </p:blipFill>
        <p:spPr>
          <a:xfrm>
            <a:off x="994299" y="1256330"/>
            <a:ext cx="4882718" cy="5082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1B90A9D-A569-4504-9FDF-0389A69D3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147746"/>
              </p:ext>
            </p:extLst>
          </p:nvPr>
        </p:nvGraphicFramePr>
        <p:xfrm>
          <a:off x="6096000" y="1288589"/>
          <a:ext cx="5411470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11470">
                  <a:extLst>
                    <a:ext uri="{9D8B030D-6E8A-4147-A177-3AD203B41FA5}">
                      <a16:colId xmlns:a16="http://schemas.microsoft.com/office/drawing/2014/main" val="3615651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begin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判断小鸟避障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=true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Game_Bird.Bird_Topright_Y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上水管对应的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Game_Bird.Bird_Lowerright_X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)&amp;&amp;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下水管对应的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地面对应的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If(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Game_Bird.Bird_Lowerright_Y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屏幕对应的最大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坐标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){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=false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；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Output </a:t>
                      </a:r>
                      <a:r>
                        <a:rPr lang="en-US" sz="1400" b="0" kern="0" dirty="0" err="1">
                          <a:solidFill>
                            <a:schemeClr val="tx1"/>
                          </a:solidFill>
                          <a:effectLst/>
                        </a:rPr>
                        <a:t>Game_Bird.Bird_Alive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/>
                      <a:r>
                        <a:rPr lang="en-US" sz="1400" b="0" kern="0" dirty="0">
                          <a:solidFill>
                            <a:schemeClr val="tx1"/>
                          </a:solidFill>
                          <a:effectLst/>
                        </a:rPr>
                        <a:t>End </a:t>
                      </a:r>
                      <a:r>
                        <a:rPr lang="zh-CN" sz="1400" b="0" kern="0" dirty="0">
                          <a:solidFill>
                            <a:schemeClr val="tx1"/>
                          </a:solidFill>
                          <a:effectLst/>
                        </a:rPr>
                        <a:t>开始游戏主程序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054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309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58D859-868F-411E-A506-CD6D830621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060" y="1079038"/>
            <a:ext cx="3591111" cy="49354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5963575" y="1079038"/>
            <a:ext cx="47606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计算小鸟竖直速度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（小鸟在上升）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Game_Bird.Bird_Risespeed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If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（小鸟在下降）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=0;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Game_Bird.Bird_Down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*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Game_Bird.Bird_Speed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Game_Bird.Bird_Time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 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回到游戏主程序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2239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650" y="141504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PDL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伪码设计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C0CA0D-A035-4CF4-B887-4A0AD72788E5}"/>
              </a:ext>
            </a:extLst>
          </p:cNvPr>
          <p:cNvSpPr txBox="1"/>
          <p:nvPr/>
        </p:nvSpPr>
        <p:spPr>
          <a:xfrm>
            <a:off x="6096000" y="1859339"/>
            <a:ext cx="47606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begin 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游戏结算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if(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 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Checkpoint){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304800" algn="just"/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History_Point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</a:t>
            </a:r>
            <a:r>
              <a:rPr lang="en-US" altLang="zh-CN" sz="18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Checkpoint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Output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kern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Game_Gold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End</a:t>
            </a:r>
            <a:r>
              <a:rPr lang="zh-CN" altLang="zh-CN" sz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继续游戏或者回到菜单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E12F05-4242-45A0-AE8A-4AEF1F03A3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330" r="24186" b="32897"/>
          <a:stretch/>
        </p:blipFill>
        <p:spPr>
          <a:xfrm>
            <a:off x="601646" y="963023"/>
            <a:ext cx="4893632" cy="5189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592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088F84-73F0-4070-96E1-635844A5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48" y="1612002"/>
            <a:ext cx="10202104" cy="36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2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7705" y="2728595"/>
            <a:ext cx="7334250" cy="3097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765" y="922020"/>
            <a:ext cx="112991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en-US" altLang="zh-CN" dirty="0">
                <a:cs typeface="+mn-lt"/>
              </a:rPr>
              <a:t> </a:t>
            </a:r>
            <a:r>
              <a:rPr lang="zh-CN" altLang="en-US" sz="2000" dirty="0">
                <a:cs typeface="+mn-lt"/>
              </a:rPr>
              <a:t>一些聊天软件如：微信，qq等衍生出的小游戏，在手机游戏用户中占较大比例。调查中，年龄8岁以下的用户中，40.5%在微信上玩游戏，从未玩过其他手机游戏</a:t>
            </a:r>
            <a:r>
              <a:rPr lang="en-US" altLang="zh-CN" sz="2000" baseline="30000" dirty="0">
                <a:cs typeface="+mn-lt"/>
              </a:rPr>
              <a:t>[3]</a:t>
            </a:r>
            <a:r>
              <a:rPr lang="zh-CN" altLang="en-US" sz="2000" dirty="0">
                <a:cs typeface="+mn-lt"/>
              </a:rPr>
              <a:t>。</a:t>
            </a:r>
          </a:p>
          <a:p>
            <a:r>
              <a:rPr lang="zh-CN" altLang="en-US" sz="2000" dirty="0">
                <a:cs typeface="+mn-lt"/>
              </a:rPr>
              <a:t>       在多种下载游戏的渠道中，通过微信和qq等聊天软件下载游戏的比例为66.9%</a:t>
            </a:r>
            <a:r>
              <a:rPr lang="en-US" altLang="zh-CN" sz="2000" baseline="30000" dirty="0">
                <a:cs typeface="+mn-lt"/>
              </a:rPr>
              <a:t> [3] </a:t>
            </a:r>
            <a:r>
              <a:rPr lang="zh-CN" altLang="en-US" sz="2000" dirty="0">
                <a:cs typeface="+mn-lt"/>
              </a:rPr>
              <a:t>，因为其方便和快捷性也是游戏玩家喜欢此下载方式的重要原因。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5025" y="857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数据研究</a:t>
            </a:r>
          </a:p>
        </p:txBody>
      </p:sp>
      <p:sp>
        <p:nvSpPr>
          <p:cNvPr id="45" name="矩形 44"/>
          <p:cNvSpPr/>
          <p:nvPr/>
        </p:nvSpPr>
        <p:spPr>
          <a:xfrm>
            <a:off x="635635" y="2677160"/>
            <a:ext cx="3882390" cy="3200400"/>
          </a:xfrm>
          <a:prstGeom prst="rect">
            <a:avLst/>
          </a:prstGeom>
          <a:solidFill>
            <a:srgbClr val="8CC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4400" b="1" spc="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2635" y="2846705"/>
            <a:ext cx="3628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 </a:t>
            </a:r>
            <a:r>
              <a:rPr lang="zh-CN" altLang="en-US" sz="2000" dirty="0"/>
              <a:t>考虑到科技发展改变生活，我们的日常生活中碎片化的时间比较多，因此我们打算制作一款轻松简单的小游戏，门槛低，因此低年龄段的孩童也可以通过游玩来体验快乐。因为微信里衍生的小游戏更便捷受众更广，所以我们选择用</a:t>
            </a:r>
            <a:r>
              <a:rPr lang="zh-CN" altLang="en-US" sz="2000" dirty="0">
                <a:solidFill>
                  <a:srgbClr val="7030A0"/>
                </a:solidFill>
              </a:rPr>
              <a:t>微信小游戏</a:t>
            </a:r>
            <a:r>
              <a:rPr lang="zh-CN" altLang="en-US" sz="2000" dirty="0"/>
              <a:t>来实现这个小游戏。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7051" y="6658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用户手册修改情况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E924B9-E826-40C3-86AE-B1E63415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40" y="763480"/>
            <a:ext cx="8169250" cy="60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0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BA1828-561F-4B6B-9CC5-2743C0DF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581"/>
            <a:ext cx="12192000" cy="295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18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75DCA-5DE8-4B05-A4EA-C0A312C1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7" y="1196976"/>
            <a:ext cx="4987707" cy="50771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63D2CB-BC26-46EC-9931-6CB6AE7E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68" y="815743"/>
            <a:ext cx="5074187" cy="54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70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30947" y="66583"/>
            <a:ext cx="3169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测试计划修改情况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6DD0D-C8E6-45BC-9C0D-943F97B1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7" y="998279"/>
            <a:ext cx="7077075" cy="53149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09773F-10DD-43A0-A7AB-721D351B2B57}"/>
              </a:ext>
            </a:extLst>
          </p:cNvPr>
          <p:cNvSpPr txBox="1"/>
          <p:nvPr/>
        </p:nvSpPr>
        <p:spPr>
          <a:xfrm>
            <a:off x="8591856" y="706873"/>
            <a:ext cx="3600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工具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单元测试：微信云端测试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手测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系统测试：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0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179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游戏，排行榜，好友，部分管理员功能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93916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商城和角色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邮箱和部分管理员功能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项目分工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1666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5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代码规范更改情况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5525B-D771-489C-9A0B-A1228DC7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2185737"/>
            <a:ext cx="10725912" cy="21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4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758E14-DE2E-451B-9634-743A3532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799528"/>
            <a:ext cx="86487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71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7A1FC-2FA6-46CC-82B4-8CEC2072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4" y="728825"/>
            <a:ext cx="5861456" cy="4295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07D206-E76D-4693-A217-DA0D03A74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75" y="3874039"/>
            <a:ext cx="6383045" cy="28325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3BB6BA-41DD-4CA6-AC51-E9AE7D5FFC46}"/>
              </a:ext>
            </a:extLst>
          </p:cNvPr>
          <p:cNvSpPr txBox="1"/>
          <p:nvPr/>
        </p:nvSpPr>
        <p:spPr>
          <a:xfrm>
            <a:off x="6604986" y="1216241"/>
            <a:ext cx="424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我们项目组一共进行了两次代码走查，在代码走查中发现了诸多的问题。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我们修改了部分的代码错误，但是有些错误代码根深蒂固，发现时已经无法更改</a:t>
            </a:r>
          </a:p>
        </p:txBody>
      </p:sp>
    </p:spTree>
    <p:extLst>
      <p:ext uri="{BB962C8B-B14F-4D97-AF65-F5344CB8AC3E}">
        <p14:creationId xmlns:p14="http://schemas.microsoft.com/office/powerpoint/2010/main" val="2378742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7507" y="1143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程序清单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更改情况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5525B-D771-489C-9A0B-A1228DC7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4" y="2185737"/>
            <a:ext cx="10725912" cy="21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6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目标确定</a:t>
            </a:r>
          </a:p>
        </p:txBody>
      </p:sp>
      <p:sp>
        <p:nvSpPr>
          <p:cNvPr id="26" name="KSO_Shape"/>
          <p:cNvSpPr/>
          <p:nvPr/>
        </p:nvSpPr>
        <p:spPr bwMode="auto">
          <a:xfrm>
            <a:off x="10578776" y="4876730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10601806" y="4016651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10601853" y="3134102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0546061" y="2271527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sp>
        <p:nvSpPr>
          <p:cNvPr id="16" name="矩形 15"/>
          <p:cNvSpPr/>
          <p:nvPr/>
        </p:nvSpPr>
        <p:spPr>
          <a:xfrm>
            <a:off x="934085" y="5117443"/>
            <a:ext cx="49777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cs typeface="+mn-ea"/>
                <a:sym typeface="+mn-lt"/>
              </a:rPr>
              <a:t>    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924" y="1154211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目标人群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8139" y="2139518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20-30</a:t>
            </a:r>
            <a:r>
              <a:rPr lang="zh-CN" altLang="en-US" dirty="0"/>
              <a:t>岁有较多碎片时间的人群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7152569" y="1032250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游戏特点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00784" y="2017557"/>
            <a:ext cx="3334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、游戏单局时间短，可以充分利用碎片化时间。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、游戏操作简单、便于上手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、游戏存在随机性，易保持新鲜感。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、将简单游戏和角色养成系统相结合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2279924" y="3764468"/>
            <a:ext cx="1578148" cy="645160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运行平台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418600" y="4692064"/>
            <a:ext cx="333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微信小游戏</a:t>
            </a:r>
            <a:endParaRPr lang="en-US" altLang="zh-C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202" y="4156289"/>
            <a:ext cx="42195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代码清单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4868CB-73F7-4CBC-9860-81F331B6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476375"/>
            <a:ext cx="68199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23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05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9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41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2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是否提交了单元测试用例？是否完整？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是否采用相关工具进行单元测试？是否执行？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7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是否提供了修订后的详细设计文件？详细程度如何</a:t>
            </a:r>
            <a:r>
              <a:rPr lang="en-US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?</a:t>
            </a: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是否按照白盒测试原则设计测试用例？是否完整？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52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1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是否提交了测试计划？是否覆盖单元测试、集成测试、系统测试？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是否提交了测试结果？是否进行改正？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836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523102" y="5820370"/>
            <a:ext cx="4105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是否进行了集成测试？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是否进行了系统测试？</a:t>
            </a:r>
            <a:endParaRPr lang="en-US" altLang="zh-CN" sz="1400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是否在用户实际环境进行了相关测试？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是否让最终用户进行了测试？反馈效果如何？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43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06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55654" y="1582786"/>
            <a:ext cx="156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76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53783" y="1143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62717" y="5931666"/>
            <a:ext cx="410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主要的功能是否获得用户的认可？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0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1963" y="114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测试计划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E7FEA9-8B3C-4ECC-B809-E36F6CF1417D}"/>
              </a:ext>
            </a:extLst>
          </p:cNvPr>
          <p:cNvSpPr txBox="1"/>
          <p:nvPr/>
        </p:nvSpPr>
        <p:spPr>
          <a:xfrm>
            <a:off x="479965" y="5647842"/>
            <a:ext cx="4105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solidFill>
                  <a:srgbClr val="FF000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评审表：</a:t>
            </a:r>
            <a:r>
              <a:rPr lang="zh-CN" altLang="zh-CN" sz="14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是否进行了项目总结？给出了对项目成员的合适评价？</a:t>
            </a:r>
            <a:endParaRPr lang="en-US" altLang="zh-CN" sz="14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774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核心项目组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36" name="直接连接符 7">
            <a:extLst>
              <a:ext uri="{FF2B5EF4-FFF2-40B4-BE49-F238E27FC236}">
                <a16:creationId xmlns:a16="http://schemas.microsoft.com/office/drawing/2014/main" id="{63E55B88-1B69-4C78-B779-911648A1150F}"/>
              </a:ext>
            </a:extLst>
          </p:cNvPr>
          <p:cNvCxnSpPr>
            <a:cxnSpLocks/>
            <a:endCxn id="39" idx="1"/>
          </p:cNvCxnSpPr>
          <p:nvPr/>
        </p:nvCxnSpPr>
        <p:spPr bwMode="auto">
          <a:xfrm flipV="1">
            <a:off x="2923387" y="4867800"/>
            <a:ext cx="5737224" cy="1746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7">
            <a:extLst>
              <a:ext uri="{FF2B5EF4-FFF2-40B4-BE49-F238E27FC236}">
                <a16:creationId xmlns:a16="http://schemas.microsoft.com/office/drawing/2014/main" id="{34705F78-1995-4EDC-9463-87FE61D4749C}"/>
              </a:ext>
            </a:extLst>
          </p:cNvPr>
          <p:cNvSpPr/>
          <p:nvPr/>
        </p:nvSpPr>
        <p:spPr bwMode="auto">
          <a:xfrm>
            <a:off x="2386806" y="4518552"/>
            <a:ext cx="1397795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38" name="圆角矩形 8">
            <a:extLst>
              <a:ext uri="{FF2B5EF4-FFF2-40B4-BE49-F238E27FC236}">
                <a16:creationId xmlns:a16="http://schemas.microsoft.com/office/drawing/2014/main" id="{36D5EA13-7E9F-4369-9F7B-72E0DE3173C2}"/>
              </a:ext>
            </a:extLst>
          </p:cNvPr>
          <p:cNvSpPr/>
          <p:nvPr/>
        </p:nvSpPr>
        <p:spPr bwMode="auto">
          <a:xfrm>
            <a:off x="5364733" y="4518552"/>
            <a:ext cx="1395159" cy="646107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项目经理</a:t>
            </a:r>
          </a:p>
        </p:txBody>
      </p:sp>
      <p:sp>
        <p:nvSpPr>
          <p:cNvPr id="39" name="圆角矩形 9">
            <a:extLst>
              <a:ext uri="{FF2B5EF4-FFF2-40B4-BE49-F238E27FC236}">
                <a16:creationId xmlns:a16="http://schemas.microsoft.com/office/drawing/2014/main" id="{682BDFD0-78CE-470C-B2D1-46901E0021A8}"/>
              </a:ext>
            </a:extLst>
          </p:cNvPr>
          <p:cNvSpPr/>
          <p:nvPr/>
        </p:nvSpPr>
        <p:spPr bwMode="auto">
          <a:xfrm>
            <a:off x="8660611" y="4543952"/>
            <a:ext cx="1397795" cy="647695"/>
          </a:xfrm>
          <a:prstGeom prst="round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组员</a:t>
            </a:r>
          </a:p>
        </p:txBody>
      </p:sp>
      <p:sp>
        <p:nvSpPr>
          <p:cNvPr id="40" name="矩形 47">
            <a:extLst>
              <a:ext uri="{FF2B5EF4-FFF2-40B4-BE49-F238E27FC236}">
                <a16:creationId xmlns:a16="http://schemas.microsoft.com/office/drawing/2014/main" id="{35496DB4-A4DF-47D7-80FA-1D9C3B7E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1615" y="5268678"/>
            <a:ext cx="3043118" cy="1276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习过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编程，对微信开发者工具能够触类旁通，擅长设计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界面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itchFamily="34" charset="-122"/>
            </a:endParaRPr>
          </a:p>
        </p:txBody>
      </p:sp>
      <p:sp>
        <p:nvSpPr>
          <p:cNvPr id="41" name="矩形 47">
            <a:extLst>
              <a:ext uri="{FF2B5EF4-FFF2-40B4-BE49-F238E27FC236}">
                <a16:creationId xmlns:a16="http://schemas.microsoft.com/office/drawing/2014/main" id="{413BC481-EBA9-40F5-8DFF-569D7F98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549" y="5268677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周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诚信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热爱编程、对软件开发充满好奇，对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Flappy Bird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有一定的开发经验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3FD56A-B531-4CA6-83E2-E727A9A9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307" y="1424637"/>
            <a:ext cx="2735899" cy="27358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216EF7-F025-4EF0-8079-4FE8F031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64" y="1440865"/>
            <a:ext cx="2735899" cy="2732099"/>
          </a:xfrm>
          <a:prstGeom prst="rect">
            <a:avLst/>
          </a:prstGeom>
        </p:spPr>
      </p:pic>
      <p:sp>
        <p:nvSpPr>
          <p:cNvPr id="50" name="矩形 47">
            <a:extLst>
              <a:ext uri="{FF2B5EF4-FFF2-40B4-BE49-F238E27FC236}">
                <a16:creationId xmlns:a16="http://schemas.microsoft.com/office/drawing/2014/main" id="{7283176D-5AF5-4A0F-82CB-6E7E208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6847" y="5327996"/>
            <a:ext cx="3043118" cy="100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李以昕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>
              <a:buNone/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基础知识扎实，正在学习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，擅长举一反三。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7C311B48-D649-4D27-A362-D18F134B8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822" y="1424637"/>
            <a:ext cx="2735899" cy="27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4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游戏选择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7692" y="2605340"/>
            <a:ext cx="4467225" cy="419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  Flappy Bird</a:t>
            </a:r>
            <a:r>
              <a:rPr kumimoji="1"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[3]</a:t>
            </a:r>
            <a:r>
              <a:rPr kumimoji="1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是由一位越南的程序员开发的一个小游戏</a:t>
            </a:r>
            <a:r>
              <a:rPr kumimoji="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适合消磨零碎时间，游戏因未知原因下架。但是，在各种应用商店中有许多复制版飞翔的小鸟。单单在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store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中搜索“飞翔的小鸟”，这一关键词就可以发现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2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款“小鸟游戏”，</a:t>
            </a:r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       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我们项目组的也有同学曾使用</a:t>
            </a:r>
            <a:r>
              <a:rPr kumimoji="1"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App Inventor</a:t>
            </a: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开发了一款飞翔的小鸟游戏。</a:t>
            </a:r>
            <a:endParaRPr kumimoji="1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4314667" y="652392"/>
            <a:ext cx="411074" cy="400109"/>
          </a:xfrm>
          <a:custGeom>
            <a:avLst/>
            <a:gdLst>
              <a:gd name="T0" fmla="*/ 666817 w 2390775"/>
              <a:gd name="T1" fmla="*/ 1651200 h 2327275"/>
              <a:gd name="T2" fmla="*/ 566198 w 2390775"/>
              <a:gd name="T3" fmla="*/ 1648988 h 2327275"/>
              <a:gd name="T4" fmla="*/ 521900 w 2390775"/>
              <a:gd name="T5" fmla="*/ 1642352 h 2327275"/>
              <a:gd name="T6" fmla="*/ 451657 w 2390775"/>
              <a:gd name="T7" fmla="*/ 1625606 h 2327275"/>
              <a:gd name="T8" fmla="*/ 414954 w 2390775"/>
              <a:gd name="T9" fmla="*/ 1611703 h 2327275"/>
              <a:gd name="T10" fmla="*/ 386794 w 2390775"/>
              <a:gd name="T11" fmla="*/ 1596536 h 2327275"/>
              <a:gd name="T12" fmla="*/ 361480 w 2390775"/>
              <a:gd name="T13" fmla="*/ 1577261 h 2327275"/>
              <a:gd name="T14" fmla="*/ 340280 w 2390775"/>
              <a:gd name="T15" fmla="*/ 1553247 h 2327275"/>
              <a:gd name="T16" fmla="*/ 888937 w 2390775"/>
              <a:gd name="T17" fmla="*/ 1206621 h 2327275"/>
              <a:gd name="T18" fmla="*/ 1840488 w 2390775"/>
              <a:gd name="T19" fmla="*/ 1219287 h 2327275"/>
              <a:gd name="T20" fmla="*/ 1623069 w 2390775"/>
              <a:gd name="T21" fmla="*/ 1586618 h 2327275"/>
              <a:gd name="T22" fmla="*/ 1603447 w 2390775"/>
              <a:gd name="T23" fmla="*/ 1604668 h 2327275"/>
              <a:gd name="T24" fmla="*/ 1586041 w 2390775"/>
              <a:gd name="T25" fmla="*/ 1615435 h 2327275"/>
              <a:gd name="T26" fmla="*/ 1564203 w 2390775"/>
              <a:gd name="T27" fmla="*/ 1624302 h 2327275"/>
              <a:gd name="T28" fmla="*/ 1537619 w 2390775"/>
              <a:gd name="T29" fmla="*/ 1631584 h 2327275"/>
              <a:gd name="T30" fmla="*/ 1504706 w 2390775"/>
              <a:gd name="T31" fmla="*/ 1636335 h 2327275"/>
              <a:gd name="T32" fmla="*/ 1344252 w 2390775"/>
              <a:gd name="T33" fmla="*/ 1642035 h 2327275"/>
              <a:gd name="T34" fmla="*/ 1310389 w 2390775"/>
              <a:gd name="T35" fmla="*/ 991605 h 2327275"/>
              <a:gd name="T36" fmla="*/ 441594 w 2390775"/>
              <a:gd name="T37" fmla="*/ 1195662 h 2327275"/>
              <a:gd name="T38" fmla="*/ 81238 w 2390775"/>
              <a:gd name="T39" fmla="*/ 1104844 h 2327275"/>
              <a:gd name="T40" fmla="*/ 72704 w 2390775"/>
              <a:gd name="T41" fmla="*/ 1075414 h 2327275"/>
              <a:gd name="T42" fmla="*/ 71439 w 2390775"/>
              <a:gd name="T43" fmla="*/ 1055795 h 2327275"/>
              <a:gd name="T44" fmla="*/ 73335 w 2390775"/>
              <a:gd name="T45" fmla="*/ 1033327 h 2327275"/>
              <a:gd name="T46" fmla="*/ 79342 w 2390775"/>
              <a:gd name="T47" fmla="*/ 1007378 h 2327275"/>
              <a:gd name="T48" fmla="*/ 89773 w 2390775"/>
              <a:gd name="T49" fmla="*/ 977316 h 2327275"/>
              <a:gd name="T50" fmla="*/ 110320 w 2390775"/>
              <a:gd name="T51" fmla="*/ 933964 h 2327275"/>
              <a:gd name="T52" fmla="*/ 509555 w 2390775"/>
              <a:gd name="T53" fmla="*/ 642520 h 2327275"/>
              <a:gd name="T54" fmla="*/ 1847476 w 2390775"/>
              <a:gd name="T55" fmla="*/ 860382 h 2327275"/>
              <a:gd name="T56" fmla="*/ 1866124 w 2390775"/>
              <a:gd name="T57" fmla="*/ 899590 h 2327275"/>
              <a:gd name="T58" fmla="*/ 1881611 w 2390775"/>
              <a:gd name="T59" fmla="*/ 941329 h 2327275"/>
              <a:gd name="T60" fmla="*/ 1899627 w 2390775"/>
              <a:gd name="T61" fmla="*/ 1008363 h 2327275"/>
              <a:gd name="T62" fmla="*/ 1904368 w 2390775"/>
              <a:gd name="T63" fmla="*/ 1046940 h 2327275"/>
              <a:gd name="T64" fmla="*/ 1904052 w 2390775"/>
              <a:gd name="T65" fmla="*/ 1078876 h 2327275"/>
              <a:gd name="T66" fmla="*/ 1898679 w 2390775"/>
              <a:gd name="T67" fmla="*/ 1110496 h 2327275"/>
              <a:gd name="T68" fmla="*/ 1886036 w 2390775"/>
              <a:gd name="T69" fmla="*/ 1139903 h 2327275"/>
              <a:gd name="T70" fmla="*/ 1704931 w 2390775"/>
              <a:gd name="T71" fmla="*/ 607105 h 2327275"/>
              <a:gd name="T72" fmla="*/ 1269206 w 2390775"/>
              <a:gd name="T73" fmla="*/ 633 h 2327275"/>
              <a:gd name="T74" fmla="*/ 1298604 w 2390775"/>
              <a:gd name="T75" fmla="*/ 7913 h 2327275"/>
              <a:gd name="T76" fmla="*/ 1316622 w 2390775"/>
              <a:gd name="T77" fmla="*/ 16460 h 2327275"/>
              <a:gd name="T78" fmla="*/ 1334957 w 2390775"/>
              <a:gd name="T79" fmla="*/ 29437 h 2327275"/>
              <a:gd name="T80" fmla="*/ 1354556 w 2390775"/>
              <a:gd name="T81" fmla="*/ 47796 h 2327275"/>
              <a:gd name="T82" fmla="*/ 1374787 w 2390775"/>
              <a:gd name="T83" fmla="*/ 71853 h 2327275"/>
              <a:gd name="T84" fmla="*/ 1402289 w 2390775"/>
              <a:gd name="T85" fmla="*/ 111420 h 2327275"/>
              <a:gd name="T86" fmla="*/ 1454131 w 2390775"/>
              <a:gd name="T87" fmla="*/ 603311 h 2327275"/>
              <a:gd name="T88" fmla="*/ 851305 w 2390775"/>
              <a:gd name="T89" fmla="*/ 0 h 2327275"/>
              <a:gd name="T90" fmla="*/ 776986 w 2390775"/>
              <a:gd name="T91" fmla="*/ 648844 h 2327275"/>
              <a:gd name="T92" fmla="*/ 537523 w 2390775"/>
              <a:gd name="T93" fmla="*/ 174396 h 2327275"/>
              <a:gd name="T94" fmla="*/ 561912 w 2390775"/>
              <a:gd name="T95" fmla="*/ 138631 h 2327275"/>
              <a:gd name="T96" fmla="*/ 590420 w 2390775"/>
              <a:gd name="T97" fmla="*/ 103815 h 2327275"/>
              <a:gd name="T98" fmla="*/ 639199 w 2390775"/>
              <a:gd name="T99" fmla="*/ 54439 h 2327275"/>
              <a:gd name="T100" fmla="*/ 670241 w 2390775"/>
              <a:gd name="T101" fmla="*/ 30701 h 2327275"/>
              <a:gd name="T102" fmla="*/ 698115 w 2390775"/>
              <a:gd name="T103" fmla="*/ 15192 h 2327275"/>
              <a:gd name="T104" fmla="*/ 728206 w 2390775"/>
              <a:gd name="T105" fmla="*/ 4114 h 2327275"/>
              <a:gd name="T106" fmla="*/ 759565 w 2390775"/>
              <a:gd name="T107" fmla="*/ 0 h 232727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390775" h="2327275">
                <a:moveTo>
                  <a:pt x="1115616" y="1514475"/>
                </a:moveTo>
                <a:lnTo>
                  <a:pt x="1116013" y="2073275"/>
                </a:lnTo>
                <a:lnTo>
                  <a:pt x="959557" y="2072879"/>
                </a:lnTo>
                <a:lnTo>
                  <a:pt x="836855" y="2072482"/>
                </a:lnTo>
                <a:lnTo>
                  <a:pt x="750685" y="2072085"/>
                </a:lnTo>
                <a:lnTo>
                  <a:pt x="737978" y="2071689"/>
                </a:lnTo>
                <a:lnTo>
                  <a:pt x="724080" y="2070896"/>
                </a:lnTo>
                <a:lnTo>
                  <a:pt x="710579" y="2069706"/>
                </a:lnTo>
                <a:lnTo>
                  <a:pt x="696680" y="2067723"/>
                </a:lnTo>
                <a:lnTo>
                  <a:pt x="682782" y="2065740"/>
                </a:lnTo>
                <a:lnTo>
                  <a:pt x="668487" y="2063757"/>
                </a:lnTo>
                <a:lnTo>
                  <a:pt x="654985" y="2061377"/>
                </a:lnTo>
                <a:lnTo>
                  <a:pt x="641087" y="2058998"/>
                </a:lnTo>
                <a:lnTo>
                  <a:pt x="614482" y="2053049"/>
                </a:lnTo>
                <a:lnTo>
                  <a:pt x="589465" y="2046703"/>
                </a:lnTo>
                <a:lnTo>
                  <a:pt x="566830" y="2040358"/>
                </a:lnTo>
                <a:lnTo>
                  <a:pt x="556903" y="2037185"/>
                </a:lnTo>
                <a:lnTo>
                  <a:pt x="547769" y="2034012"/>
                </a:lnTo>
                <a:lnTo>
                  <a:pt x="529503" y="2026874"/>
                </a:lnTo>
                <a:lnTo>
                  <a:pt x="520767" y="2022908"/>
                </a:lnTo>
                <a:lnTo>
                  <a:pt x="512031" y="2018149"/>
                </a:lnTo>
                <a:lnTo>
                  <a:pt x="502898" y="2013786"/>
                </a:lnTo>
                <a:lnTo>
                  <a:pt x="493765" y="2009027"/>
                </a:lnTo>
                <a:lnTo>
                  <a:pt x="485426" y="2003871"/>
                </a:lnTo>
                <a:lnTo>
                  <a:pt x="477087" y="1998319"/>
                </a:lnTo>
                <a:lnTo>
                  <a:pt x="468747" y="1992370"/>
                </a:lnTo>
                <a:lnTo>
                  <a:pt x="461203" y="1986421"/>
                </a:lnTo>
                <a:lnTo>
                  <a:pt x="453658" y="1979679"/>
                </a:lnTo>
                <a:lnTo>
                  <a:pt x="446113" y="1972541"/>
                </a:lnTo>
                <a:lnTo>
                  <a:pt x="439362" y="1965402"/>
                </a:lnTo>
                <a:lnTo>
                  <a:pt x="433009" y="1957470"/>
                </a:lnTo>
                <a:lnTo>
                  <a:pt x="427052" y="1949538"/>
                </a:lnTo>
                <a:lnTo>
                  <a:pt x="421890" y="1941210"/>
                </a:lnTo>
                <a:lnTo>
                  <a:pt x="400050" y="1903930"/>
                </a:lnTo>
                <a:lnTo>
                  <a:pt x="616864" y="1518045"/>
                </a:lnTo>
                <a:lnTo>
                  <a:pt x="1115616" y="1514475"/>
                </a:lnTo>
                <a:close/>
                <a:moveTo>
                  <a:pt x="1644538" y="1244600"/>
                </a:moveTo>
                <a:lnTo>
                  <a:pt x="1644538" y="1533950"/>
                </a:lnTo>
                <a:lnTo>
                  <a:pt x="1919386" y="1532757"/>
                </a:lnTo>
                <a:lnTo>
                  <a:pt x="2309813" y="1530372"/>
                </a:lnTo>
                <a:lnTo>
                  <a:pt x="2054824" y="1965986"/>
                </a:lnTo>
                <a:lnTo>
                  <a:pt x="2049263" y="1974333"/>
                </a:lnTo>
                <a:lnTo>
                  <a:pt x="2043703" y="1983077"/>
                </a:lnTo>
                <a:lnTo>
                  <a:pt x="2036951" y="1991423"/>
                </a:lnTo>
                <a:lnTo>
                  <a:pt x="2029802" y="1999373"/>
                </a:lnTo>
                <a:lnTo>
                  <a:pt x="2021858" y="2006924"/>
                </a:lnTo>
                <a:lnTo>
                  <a:pt x="2017092" y="2010501"/>
                </a:lnTo>
                <a:lnTo>
                  <a:pt x="2012326" y="2014078"/>
                </a:lnTo>
                <a:lnTo>
                  <a:pt x="2007162" y="2017656"/>
                </a:lnTo>
                <a:lnTo>
                  <a:pt x="2001999" y="2020835"/>
                </a:lnTo>
                <a:lnTo>
                  <a:pt x="1996439" y="2024412"/>
                </a:lnTo>
                <a:lnTo>
                  <a:pt x="1990481" y="2027592"/>
                </a:lnTo>
                <a:lnTo>
                  <a:pt x="1984126" y="2030772"/>
                </a:lnTo>
                <a:lnTo>
                  <a:pt x="1977771" y="2033554"/>
                </a:lnTo>
                <a:lnTo>
                  <a:pt x="1970622" y="2036336"/>
                </a:lnTo>
                <a:lnTo>
                  <a:pt x="1963075" y="2038721"/>
                </a:lnTo>
                <a:lnTo>
                  <a:pt x="1955132" y="2041503"/>
                </a:lnTo>
                <a:lnTo>
                  <a:pt x="1947188" y="2043490"/>
                </a:lnTo>
                <a:lnTo>
                  <a:pt x="1938450" y="2045875"/>
                </a:lnTo>
                <a:lnTo>
                  <a:pt x="1929712" y="2047862"/>
                </a:lnTo>
                <a:lnTo>
                  <a:pt x="1919783" y="2049452"/>
                </a:lnTo>
                <a:lnTo>
                  <a:pt x="1909853" y="2051042"/>
                </a:lnTo>
                <a:lnTo>
                  <a:pt x="1899527" y="2052632"/>
                </a:lnTo>
                <a:lnTo>
                  <a:pt x="1888406" y="2053824"/>
                </a:lnTo>
                <a:lnTo>
                  <a:pt x="1877285" y="2055017"/>
                </a:lnTo>
                <a:lnTo>
                  <a:pt x="1864972" y="2055812"/>
                </a:lnTo>
                <a:lnTo>
                  <a:pt x="1839155" y="2057004"/>
                </a:lnTo>
                <a:lnTo>
                  <a:pt x="1687036" y="2060979"/>
                </a:lnTo>
                <a:lnTo>
                  <a:pt x="1642552" y="2062171"/>
                </a:lnTo>
                <a:lnTo>
                  <a:pt x="1644140" y="2327275"/>
                </a:lnTo>
                <a:lnTo>
                  <a:pt x="1273175" y="1801439"/>
                </a:lnTo>
                <a:lnTo>
                  <a:pt x="1644538" y="1244600"/>
                </a:lnTo>
                <a:close/>
                <a:moveTo>
                  <a:pt x="639492" y="806450"/>
                </a:moveTo>
                <a:lnTo>
                  <a:pt x="939800" y="1403808"/>
                </a:lnTo>
                <a:lnTo>
                  <a:pt x="688684" y="1261221"/>
                </a:lnTo>
                <a:lnTo>
                  <a:pt x="554200" y="1500720"/>
                </a:lnTo>
                <a:lnTo>
                  <a:pt x="363781" y="1841500"/>
                </a:lnTo>
                <a:lnTo>
                  <a:pt x="111078" y="1404603"/>
                </a:lnTo>
                <a:lnTo>
                  <a:pt x="106318" y="1395865"/>
                </a:lnTo>
                <a:lnTo>
                  <a:pt x="101954" y="1386730"/>
                </a:lnTo>
                <a:lnTo>
                  <a:pt x="97987" y="1376403"/>
                </a:lnTo>
                <a:lnTo>
                  <a:pt x="94813" y="1366473"/>
                </a:lnTo>
                <a:lnTo>
                  <a:pt x="92036" y="1355750"/>
                </a:lnTo>
                <a:lnTo>
                  <a:pt x="91243" y="1349792"/>
                </a:lnTo>
                <a:lnTo>
                  <a:pt x="90449" y="1344231"/>
                </a:lnTo>
                <a:lnTo>
                  <a:pt x="90053" y="1337877"/>
                </a:lnTo>
                <a:lnTo>
                  <a:pt x="89656" y="1331919"/>
                </a:lnTo>
                <a:lnTo>
                  <a:pt x="89656" y="1325167"/>
                </a:lnTo>
                <a:lnTo>
                  <a:pt x="89656" y="1318415"/>
                </a:lnTo>
                <a:lnTo>
                  <a:pt x="90053" y="1311265"/>
                </a:lnTo>
                <a:lnTo>
                  <a:pt x="90846" y="1304116"/>
                </a:lnTo>
                <a:lnTo>
                  <a:pt x="92036" y="1296967"/>
                </a:lnTo>
                <a:lnTo>
                  <a:pt x="93226" y="1289421"/>
                </a:lnTo>
                <a:lnTo>
                  <a:pt x="95210" y="1281080"/>
                </a:lnTo>
                <a:lnTo>
                  <a:pt x="97193" y="1272739"/>
                </a:lnTo>
                <a:lnTo>
                  <a:pt x="99574" y="1264398"/>
                </a:lnTo>
                <a:lnTo>
                  <a:pt x="101954" y="1255263"/>
                </a:lnTo>
                <a:lnTo>
                  <a:pt x="105127" y="1246128"/>
                </a:lnTo>
                <a:lnTo>
                  <a:pt x="108698" y="1236596"/>
                </a:lnTo>
                <a:lnTo>
                  <a:pt x="112665" y="1226666"/>
                </a:lnTo>
                <a:lnTo>
                  <a:pt x="116632" y="1216737"/>
                </a:lnTo>
                <a:lnTo>
                  <a:pt x="121392" y="1206013"/>
                </a:lnTo>
                <a:lnTo>
                  <a:pt x="126550" y="1195289"/>
                </a:lnTo>
                <a:lnTo>
                  <a:pt x="138451" y="1172253"/>
                </a:lnTo>
                <a:lnTo>
                  <a:pt x="209462" y="1038006"/>
                </a:lnTo>
                <a:lnTo>
                  <a:pt x="230884" y="998685"/>
                </a:lnTo>
                <a:lnTo>
                  <a:pt x="0" y="869205"/>
                </a:lnTo>
                <a:lnTo>
                  <a:pt x="639492" y="806450"/>
                </a:lnTo>
                <a:close/>
                <a:moveTo>
                  <a:pt x="2139688" y="762000"/>
                </a:moveTo>
                <a:lnTo>
                  <a:pt x="2216641" y="898525"/>
                </a:lnTo>
                <a:lnTo>
                  <a:pt x="2276537" y="1004887"/>
                </a:lnTo>
                <a:lnTo>
                  <a:pt x="2318583" y="1079897"/>
                </a:lnTo>
                <a:lnTo>
                  <a:pt x="2324533" y="1091406"/>
                </a:lnTo>
                <a:lnTo>
                  <a:pt x="2330483" y="1103709"/>
                </a:lnTo>
                <a:lnTo>
                  <a:pt x="2336432" y="1116409"/>
                </a:lnTo>
                <a:lnTo>
                  <a:pt x="2341986" y="1129109"/>
                </a:lnTo>
                <a:lnTo>
                  <a:pt x="2347142" y="1141809"/>
                </a:lnTo>
                <a:lnTo>
                  <a:pt x="2352299" y="1155303"/>
                </a:lnTo>
                <a:lnTo>
                  <a:pt x="2357059" y="1168400"/>
                </a:lnTo>
                <a:lnTo>
                  <a:pt x="2361422" y="1181497"/>
                </a:lnTo>
                <a:lnTo>
                  <a:pt x="2369355" y="1207690"/>
                </a:lnTo>
                <a:lnTo>
                  <a:pt x="2376099" y="1232297"/>
                </a:lnTo>
                <a:lnTo>
                  <a:pt x="2382048" y="1255315"/>
                </a:lnTo>
                <a:lnTo>
                  <a:pt x="2384032" y="1265634"/>
                </a:lnTo>
                <a:lnTo>
                  <a:pt x="2385618" y="1275556"/>
                </a:lnTo>
                <a:lnTo>
                  <a:pt x="2388395" y="1294606"/>
                </a:lnTo>
                <a:lnTo>
                  <a:pt x="2389188" y="1304528"/>
                </a:lnTo>
                <a:lnTo>
                  <a:pt x="2389982" y="1314053"/>
                </a:lnTo>
                <a:lnTo>
                  <a:pt x="2390378" y="1323975"/>
                </a:lnTo>
                <a:lnTo>
                  <a:pt x="2390775" y="1334294"/>
                </a:lnTo>
                <a:lnTo>
                  <a:pt x="2390378" y="1344215"/>
                </a:lnTo>
                <a:lnTo>
                  <a:pt x="2389585" y="1354137"/>
                </a:lnTo>
                <a:lnTo>
                  <a:pt x="2388792" y="1364059"/>
                </a:lnTo>
                <a:lnTo>
                  <a:pt x="2387205" y="1373981"/>
                </a:lnTo>
                <a:lnTo>
                  <a:pt x="2385222" y="1384300"/>
                </a:lnTo>
                <a:lnTo>
                  <a:pt x="2382842" y="1393825"/>
                </a:lnTo>
                <a:lnTo>
                  <a:pt x="2379272" y="1403350"/>
                </a:lnTo>
                <a:lnTo>
                  <a:pt x="2375702" y="1412478"/>
                </a:lnTo>
                <a:lnTo>
                  <a:pt x="2371735" y="1421606"/>
                </a:lnTo>
                <a:lnTo>
                  <a:pt x="2366975" y="1430734"/>
                </a:lnTo>
                <a:lnTo>
                  <a:pt x="2345556" y="1467644"/>
                </a:lnTo>
                <a:lnTo>
                  <a:pt x="1902485" y="1470025"/>
                </a:lnTo>
                <a:lnTo>
                  <a:pt x="1654175" y="1038225"/>
                </a:lnTo>
                <a:lnTo>
                  <a:pt x="2139688" y="762000"/>
                </a:lnTo>
                <a:close/>
                <a:moveTo>
                  <a:pt x="1068388" y="0"/>
                </a:moveTo>
                <a:lnTo>
                  <a:pt x="1572620" y="0"/>
                </a:lnTo>
                <a:lnTo>
                  <a:pt x="1582538" y="0"/>
                </a:lnTo>
                <a:lnTo>
                  <a:pt x="1592853" y="794"/>
                </a:lnTo>
                <a:lnTo>
                  <a:pt x="1603565" y="2384"/>
                </a:lnTo>
                <a:lnTo>
                  <a:pt x="1613879" y="4767"/>
                </a:lnTo>
                <a:lnTo>
                  <a:pt x="1624591" y="7946"/>
                </a:lnTo>
                <a:lnTo>
                  <a:pt x="1629748" y="9932"/>
                </a:lnTo>
                <a:lnTo>
                  <a:pt x="1635302" y="11919"/>
                </a:lnTo>
                <a:lnTo>
                  <a:pt x="1640856" y="14700"/>
                </a:lnTo>
                <a:lnTo>
                  <a:pt x="1646807" y="17481"/>
                </a:lnTo>
                <a:lnTo>
                  <a:pt x="1652361" y="20659"/>
                </a:lnTo>
                <a:lnTo>
                  <a:pt x="1657915" y="24235"/>
                </a:lnTo>
                <a:lnTo>
                  <a:pt x="1663866" y="27810"/>
                </a:lnTo>
                <a:lnTo>
                  <a:pt x="1669420" y="32181"/>
                </a:lnTo>
                <a:lnTo>
                  <a:pt x="1675371" y="36948"/>
                </a:lnTo>
                <a:lnTo>
                  <a:pt x="1681322" y="41716"/>
                </a:lnTo>
                <a:lnTo>
                  <a:pt x="1687273" y="47675"/>
                </a:lnTo>
                <a:lnTo>
                  <a:pt x="1693620" y="53634"/>
                </a:lnTo>
                <a:lnTo>
                  <a:pt x="1699968" y="59991"/>
                </a:lnTo>
                <a:lnTo>
                  <a:pt x="1706315" y="66745"/>
                </a:lnTo>
                <a:lnTo>
                  <a:pt x="1712663" y="73896"/>
                </a:lnTo>
                <a:lnTo>
                  <a:pt x="1719010" y="81445"/>
                </a:lnTo>
                <a:lnTo>
                  <a:pt x="1725358" y="90185"/>
                </a:lnTo>
                <a:lnTo>
                  <a:pt x="1732102" y="98926"/>
                </a:lnTo>
                <a:lnTo>
                  <a:pt x="1739243" y="108063"/>
                </a:lnTo>
                <a:lnTo>
                  <a:pt x="1745987" y="117996"/>
                </a:lnTo>
                <a:lnTo>
                  <a:pt x="1759873" y="139847"/>
                </a:lnTo>
                <a:lnTo>
                  <a:pt x="1840010" y="268569"/>
                </a:lnTo>
                <a:lnTo>
                  <a:pt x="1863417" y="306709"/>
                </a:lnTo>
                <a:lnTo>
                  <a:pt x="2090738" y="171233"/>
                </a:lnTo>
                <a:lnTo>
                  <a:pt x="1824935" y="757238"/>
                </a:lnTo>
                <a:lnTo>
                  <a:pt x="1158047" y="718303"/>
                </a:lnTo>
                <a:lnTo>
                  <a:pt x="1407188" y="572100"/>
                </a:lnTo>
                <a:lnTo>
                  <a:pt x="1267145" y="335711"/>
                </a:lnTo>
                <a:lnTo>
                  <a:pt x="1068388" y="0"/>
                </a:lnTo>
                <a:close/>
                <a:moveTo>
                  <a:pt x="953254" y="0"/>
                </a:moveTo>
                <a:lnTo>
                  <a:pt x="996186" y="0"/>
                </a:lnTo>
                <a:lnTo>
                  <a:pt x="1222376" y="381372"/>
                </a:lnTo>
                <a:lnTo>
                  <a:pt x="975117" y="814388"/>
                </a:lnTo>
                <a:lnTo>
                  <a:pt x="490538" y="534318"/>
                </a:lnTo>
                <a:lnTo>
                  <a:pt x="569247" y="398851"/>
                </a:lnTo>
                <a:lnTo>
                  <a:pt x="630863" y="293180"/>
                </a:lnTo>
                <a:lnTo>
                  <a:pt x="674591" y="218891"/>
                </a:lnTo>
                <a:lnTo>
                  <a:pt x="681349" y="207768"/>
                </a:lnTo>
                <a:lnTo>
                  <a:pt x="689299" y="196645"/>
                </a:lnTo>
                <a:lnTo>
                  <a:pt x="697249" y="185521"/>
                </a:lnTo>
                <a:lnTo>
                  <a:pt x="705200" y="174001"/>
                </a:lnTo>
                <a:lnTo>
                  <a:pt x="713945" y="162877"/>
                </a:lnTo>
                <a:lnTo>
                  <a:pt x="722691" y="151754"/>
                </a:lnTo>
                <a:lnTo>
                  <a:pt x="731834" y="141028"/>
                </a:lnTo>
                <a:lnTo>
                  <a:pt x="740977" y="130302"/>
                </a:lnTo>
                <a:lnTo>
                  <a:pt x="759263" y="110439"/>
                </a:lnTo>
                <a:lnTo>
                  <a:pt x="777549" y="92165"/>
                </a:lnTo>
                <a:lnTo>
                  <a:pt x="794245" y="75480"/>
                </a:lnTo>
                <a:lnTo>
                  <a:pt x="802195" y="68329"/>
                </a:lnTo>
                <a:lnTo>
                  <a:pt x="809748" y="61973"/>
                </a:lnTo>
                <a:lnTo>
                  <a:pt x="824854" y="50452"/>
                </a:lnTo>
                <a:lnTo>
                  <a:pt x="832804" y="44493"/>
                </a:lnTo>
                <a:lnTo>
                  <a:pt x="841152" y="38534"/>
                </a:lnTo>
                <a:lnTo>
                  <a:pt x="849500" y="33370"/>
                </a:lnTo>
                <a:lnTo>
                  <a:pt x="857848" y="28206"/>
                </a:lnTo>
                <a:lnTo>
                  <a:pt x="866991" y="23438"/>
                </a:lnTo>
                <a:lnTo>
                  <a:pt x="876134" y="19068"/>
                </a:lnTo>
                <a:lnTo>
                  <a:pt x="884880" y="14699"/>
                </a:lnTo>
                <a:lnTo>
                  <a:pt x="894420" y="11123"/>
                </a:lnTo>
                <a:lnTo>
                  <a:pt x="903961" y="7945"/>
                </a:lnTo>
                <a:lnTo>
                  <a:pt x="913899" y="5164"/>
                </a:lnTo>
                <a:lnTo>
                  <a:pt x="923439" y="2781"/>
                </a:lnTo>
                <a:lnTo>
                  <a:pt x="933377" y="1192"/>
                </a:lnTo>
                <a:lnTo>
                  <a:pt x="943316" y="397"/>
                </a:lnTo>
                <a:lnTo>
                  <a:pt x="9532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3382657" y="591143"/>
            <a:ext cx="363932" cy="461646"/>
          </a:xfrm>
          <a:custGeom>
            <a:avLst/>
            <a:gdLst>
              <a:gd name="T0" fmla="*/ 259322 w 2665412"/>
              <a:gd name="T1" fmla="*/ 2895285 h 3382963"/>
              <a:gd name="T2" fmla="*/ 511017 w 2665412"/>
              <a:gd name="T3" fmla="*/ 3155147 h 3382963"/>
              <a:gd name="T4" fmla="*/ 770965 w 2665412"/>
              <a:gd name="T5" fmla="*/ 2903852 h 3382963"/>
              <a:gd name="T6" fmla="*/ 519587 w 2665412"/>
              <a:gd name="T7" fmla="*/ 2643989 h 3382963"/>
              <a:gd name="T8" fmla="*/ 875071 w 2665412"/>
              <a:gd name="T9" fmla="*/ 2732514 h 3382963"/>
              <a:gd name="T10" fmla="*/ 732560 w 2665412"/>
              <a:gd name="T11" fmla="*/ 3231615 h 3382963"/>
              <a:gd name="T12" fmla="*/ 265987 w 2665412"/>
              <a:gd name="T13" fmla="*/ 3315697 h 3382963"/>
              <a:gd name="T14" fmla="*/ 147598 w 2665412"/>
              <a:gd name="T15" fmla="*/ 2750917 h 3382963"/>
              <a:gd name="T16" fmla="*/ 1831415 w 2665412"/>
              <a:gd name="T17" fmla="*/ 2257426 h 3382963"/>
              <a:gd name="T18" fmla="*/ 1993961 w 2665412"/>
              <a:gd name="T19" fmla="*/ 2438401 h 3382963"/>
              <a:gd name="T20" fmla="*/ 1847258 w 2665412"/>
              <a:gd name="T21" fmla="*/ 2409508 h 3382963"/>
              <a:gd name="T22" fmla="*/ 1685662 w 2665412"/>
              <a:gd name="T23" fmla="*/ 2468563 h 3382963"/>
              <a:gd name="T24" fmla="*/ 1995229 w 2665412"/>
              <a:gd name="T25" fmla="*/ 2640966 h 3382963"/>
              <a:gd name="T26" fmla="*/ 1952137 w 2665412"/>
              <a:gd name="T27" fmla="*/ 2838768 h 3382963"/>
              <a:gd name="T28" fmla="*/ 1735409 w 2665412"/>
              <a:gd name="T29" fmla="*/ 2918143 h 3382963"/>
              <a:gd name="T30" fmla="*/ 1580784 w 2665412"/>
              <a:gd name="T31" fmla="*/ 2728596 h 3382963"/>
              <a:gd name="T32" fmla="*/ 1742380 w 2665412"/>
              <a:gd name="T33" fmla="*/ 2773998 h 3382963"/>
              <a:gd name="T34" fmla="*/ 1881478 w 2665412"/>
              <a:gd name="T35" fmla="*/ 2691766 h 3382963"/>
              <a:gd name="T36" fmla="*/ 1563357 w 2665412"/>
              <a:gd name="T37" fmla="*/ 2467293 h 3382963"/>
              <a:gd name="T38" fmla="*/ 1692634 w 2665412"/>
              <a:gd name="T39" fmla="*/ 2322831 h 3382963"/>
              <a:gd name="T40" fmla="*/ 1625723 w 2665412"/>
              <a:gd name="T41" fmla="*/ 2198771 h 3382963"/>
              <a:gd name="T42" fmla="*/ 1410098 w 2665412"/>
              <a:gd name="T43" fmla="*/ 2430592 h 3382963"/>
              <a:gd name="T44" fmla="*/ 1421847 w 2665412"/>
              <a:gd name="T45" fmla="*/ 2757048 h 3382963"/>
              <a:gd name="T46" fmla="*/ 1653351 w 2665412"/>
              <a:gd name="T47" fmla="*/ 2972991 h 3382963"/>
              <a:gd name="T48" fmla="*/ 1980125 w 2665412"/>
              <a:gd name="T49" fmla="*/ 2960924 h 3382963"/>
              <a:gd name="T50" fmla="*/ 2195433 w 2665412"/>
              <a:gd name="T51" fmla="*/ 2729420 h 3382963"/>
              <a:gd name="T52" fmla="*/ 2184001 w 2665412"/>
              <a:gd name="T53" fmla="*/ 2402964 h 3382963"/>
              <a:gd name="T54" fmla="*/ 1952179 w 2665412"/>
              <a:gd name="T55" fmla="*/ 2187021 h 3382963"/>
              <a:gd name="T56" fmla="*/ 2156055 w 2665412"/>
              <a:gd name="T57" fmla="*/ 2032367 h 3382963"/>
              <a:gd name="T58" fmla="*/ 2395816 w 2665412"/>
              <a:gd name="T59" fmla="*/ 2850094 h 3382963"/>
              <a:gd name="T60" fmla="*/ 1619054 w 2665412"/>
              <a:gd name="T61" fmla="*/ 3205130 h 3382963"/>
              <a:gd name="T62" fmla="*/ 1161763 w 2665412"/>
              <a:gd name="T63" fmla="*/ 2697981 h 3382963"/>
              <a:gd name="T64" fmla="*/ 1590474 w 2665412"/>
              <a:gd name="T65" fmla="*/ 1963774 h 3382963"/>
              <a:gd name="T66" fmla="*/ 247746 w 2665412"/>
              <a:gd name="T67" fmla="*/ 2374875 h 3382963"/>
              <a:gd name="T68" fmla="*/ 90506 w 2665412"/>
              <a:gd name="T69" fmla="*/ 2382501 h 3382963"/>
              <a:gd name="T70" fmla="*/ 82882 w 2665412"/>
              <a:gd name="T71" fmla="*/ 2224911 h 3382963"/>
              <a:gd name="T72" fmla="*/ 1925231 w 2665412"/>
              <a:gd name="T73" fmla="*/ 1275421 h 3382963"/>
              <a:gd name="T74" fmla="*/ 2142932 w 2665412"/>
              <a:gd name="T75" fmla="*/ 1565745 h 3382963"/>
              <a:gd name="T76" fmla="*/ 2433411 w 2665412"/>
              <a:gd name="T77" fmla="*/ 1348081 h 3382963"/>
              <a:gd name="T78" fmla="*/ 2215710 w 2665412"/>
              <a:gd name="T79" fmla="*/ 1057758 h 3382963"/>
              <a:gd name="T80" fmla="*/ 2557039 w 2665412"/>
              <a:gd name="T81" fmla="*/ 1184676 h 3382963"/>
              <a:gd name="T82" fmla="*/ 2359043 w 2665412"/>
              <a:gd name="T83" fmla="*/ 1666644 h 3382963"/>
              <a:gd name="T84" fmla="*/ 1943029 w 2665412"/>
              <a:gd name="T85" fmla="*/ 1631742 h 3382963"/>
              <a:gd name="T86" fmla="*/ 1831795 w 2665412"/>
              <a:gd name="T87" fmla="*/ 1117727 h 3382963"/>
              <a:gd name="T88" fmla="*/ 1543971 w 2665412"/>
              <a:gd name="T89" fmla="*/ 596250 h 3382963"/>
              <a:gd name="T90" fmla="*/ 1297460 w 2665412"/>
              <a:gd name="T91" fmla="*/ 948099 h 3382963"/>
              <a:gd name="T92" fmla="*/ 1031888 w 2665412"/>
              <a:gd name="T93" fmla="*/ 755548 h 3382963"/>
              <a:gd name="T94" fmla="*/ 814631 w 2665412"/>
              <a:gd name="T95" fmla="*/ 602286 h 3382963"/>
              <a:gd name="T96" fmla="*/ 863801 w 2665412"/>
              <a:gd name="T97" fmla="*/ 640380 h 3382963"/>
              <a:gd name="T98" fmla="*/ 958650 w 2665412"/>
              <a:gd name="T99" fmla="*/ 731486 h 3382963"/>
              <a:gd name="T100" fmla="*/ 915825 w 2665412"/>
              <a:gd name="T101" fmla="*/ 1047026 h 3382963"/>
              <a:gd name="T102" fmla="*/ 1093788 w 2665412"/>
              <a:gd name="T103" fmla="*/ 1742545 h 3382963"/>
              <a:gd name="T104" fmla="*/ 941203 w 2665412"/>
              <a:gd name="T105" fmla="*/ 2331086 h 3382963"/>
              <a:gd name="T106" fmla="*/ 804162 w 2665412"/>
              <a:gd name="T107" fmla="*/ 2246646 h 3382963"/>
              <a:gd name="T108" fmla="*/ 518978 w 2665412"/>
              <a:gd name="T109" fmla="*/ 1458116 h 3382963"/>
              <a:gd name="T110" fmla="*/ 425714 w 2665412"/>
              <a:gd name="T111" fmla="*/ 1302568 h 3382963"/>
              <a:gd name="T112" fmla="*/ 154488 w 2665412"/>
              <a:gd name="T113" fmla="*/ 951475 h 3382963"/>
              <a:gd name="T114" fmla="*/ 4758 w 2665412"/>
              <a:gd name="T115" fmla="*/ 912429 h 3382963"/>
              <a:gd name="T116" fmla="*/ 912333 w 2665412"/>
              <a:gd name="T117" fmla="*/ 0 h 3382963"/>
              <a:gd name="T118" fmla="*/ 1112519 w 2665412"/>
              <a:gd name="T119" fmla="*/ 199433 h 3382963"/>
              <a:gd name="T120" fmla="*/ 953005 w 2665412"/>
              <a:gd name="T121" fmla="*/ 526732 h 3382963"/>
              <a:gd name="T122" fmla="*/ 719772 w 2665412"/>
              <a:gd name="T123" fmla="*/ 209293 h 338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665412" h="3382963">
                <a:moveTo>
                  <a:pt x="506574" y="2643989"/>
                </a:moveTo>
                <a:lnTo>
                  <a:pt x="493243" y="2644624"/>
                </a:lnTo>
                <a:lnTo>
                  <a:pt x="480230" y="2646210"/>
                </a:lnTo>
                <a:lnTo>
                  <a:pt x="467217" y="2648431"/>
                </a:lnTo>
                <a:lnTo>
                  <a:pt x="454521" y="2650970"/>
                </a:lnTo>
                <a:lnTo>
                  <a:pt x="442460" y="2654460"/>
                </a:lnTo>
                <a:lnTo>
                  <a:pt x="430399" y="2658585"/>
                </a:lnTo>
                <a:lnTo>
                  <a:pt x="418655" y="2663027"/>
                </a:lnTo>
                <a:lnTo>
                  <a:pt x="407229" y="2667786"/>
                </a:lnTo>
                <a:lnTo>
                  <a:pt x="396120" y="2673180"/>
                </a:lnTo>
                <a:lnTo>
                  <a:pt x="385328" y="2679526"/>
                </a:lnTo>
                <a:lnTo>
                  <a:pt x="374854" y="2685872"/>
                </a:lnTo>
                <a:lnTo>
                  <a:pt x="364380" y="2692852"/>
                </a:lnTo>
                <a:lnTo>
                  <a:pt x="354858" y="2700784"/>
                </a:lnTo>
                <a:lnTo>
                  <a:pt x="345336" y="2708717"/>
                </a:lnTo>
                <a:lnTo>
                  <a:pt x="336449" y="2717284"/>
                </a:lnTo>
                <a:lnTo>
                  <a:pt x="327562" y="2725533"/>
                </a:lnTo>
                <a:lnTo>
                  <a:pt x="319310" y="2735052"/>
                </a:lnTo>
                <a:lnTo>
                  <a:pt x="312010" y="2744571"/>
                </a:lnTo>
                <a:lnTo>
                  <a:pt x="304710" y="2754724"/>
                </a:lnTo>
                <a:lnTo>
                  <a:pt x="298044" y="2764878"/>
                </a:lnTo>
                <a:lnTo>
                  <a:pt x="291696" y="2775348"/>
                </a:lnTo>
                <a:lnTo>
                  <a:pt x="285983" y="2786136"/>
                </a:lnTo>
                <a:lnTo>
                  <a:pt x="280905" y="2797241"/>
                </a:lnTo>
                <a:lnTo>
                  <a:pt x="276144" y="2808981"/>
                </a:lnTo>
                <a:lnTo>
                  <a:pt x="272018" y="2820721"/>
                </a:lnTo>
                <a:lnTo>
                  <a:pt x="268209" y="2832461"/>
                </a:lnTo>
                <a:lnTo>
                  <a:pt x="265353" y="2844835"/>
                </a:lnTo>
                <a:lnTo>
                  <a:pt x="263131" y="2857210"/>
                </a:lnTo>
                <a:lnTo>
                  <a:pt x="261226" y="2869584"/>
                </a:lnTo>
                <a:lnTo>
                  <a:pt x="259957" y="2882276"/>
                </a:lnTo>
                <a:lnTo>
                  <a:pt x="259322" y="2895285"/>
                </a:lnTo>
                <a:lnTo>
                  <a:pt x="259639" y="2908294"/>
                </a:lnTo>
                <a:lnTo>
                  <a:pt x="260274" y="2921620"/>
                </a:lnTo>
                <a:lnTo>
                  <a:pt x="261861" y="2934629"/>
                </a:lnTo>
                <a:lnTo>
                  <a:pt x="264083" y="2947638"/>
                </a:lnTo>
                <a:lnTo>
                  <a:pt x="266622" y="2960330"/>
                </a:lnTo>
                <a:lnTo>
                  <a:pt x="270113" y="2972704"/>
                </a:lnTo>
                <a:lnTo>
                  <a:pt x="273922" y="2984444"/>
                </a:lnTo>
                <a:lnTo>
                  <a:pt x="278366" y="2996501"/>
                </a:lnTo>
                <a:lnTo>
                  <a:pt x="283444" y="3007924"/>
                </a:lnTo>
                <a:lnTo>
                  <a:pt x="288840" y="3019029"/>
                </a:lnTo>
                <a:lnTo>
                  <a:pt x="294870" y="3029817"/>
                </a:lnTo>
                <a:lnTo>
                  <a:pt x="301536" y="3040605"/>
                </a:lnTo>
                <a:lnTo>
                  <a:pt x="308836" y="3050441"/>
                </a:lnTo>
                <a:lnTo>
                  <a:pt x="316136" y="3060277"/>
                </a:lnTo>
                <a:lnTo>
                  <a:pt x="323753" y="3069478"/>
                </a:lnTo>
                <a:lnTo>
                  <a:pt x="332323" y="3078680"/>
                </a:lnTo>
                <a:lnTo>
                  <a:pt x="341210" y="3087247"/>
                </a:lnTo>
                <a:lnTo>
                  <a:pt x="350732" y="3095496"/>
                </a:lnTo>
                <a:lnTo>
                  <a:pt x="360254" y="3103429"/>
                </a:lnTo>
                <a:lnTo>
                  <a:pt x="370411" y="3110409"/>
                </a:lnTo>
                <a:lnTo>
                  <a:pt x="380250" y="3117072"/>
                </a:lnTo>
                <a:lnTo>
                  <a:pt x="391041" y="3123418"/>
                </a:lnTo>
                <a:lnTo>
                  <a:pt x="401833" y="3128812"/>
                </a:lnTo>
                <a:lnTo>
                  <a:pt x="412942" y="3134206"/>
                </a:lnTo>
                <a:lnTo>
                  <a:pt x="424685" y="3138965"/>
                </a:lnTo>
                <a:lnTo>
                  <a:pt x="436429" y="3143090"/>
                </a:lnTo>
                <a:lnTo>
                  <a:pt x="448173" y="3146580"/>
                </a:lnTo>
                <a:lnTo>
                  <a:pt x="460551" y="3149753"/>
                </a:lnTo>
                <a:lnTo>
                  <a:pt x="472930" y="3151974"/>
                </a:lnTo>
                <a:lnTo>
                  <a:pt x="485626" y="3153878"/>
                </a:lnTo>
                <a:lnTo>
                  <a:pt x="498004" y="3154830"/>
                </a:lnTo>
                <a:lnTo>
                  <a:pt x="511017" y="3155147"/>
                </a:lnTo>
                <a:lnTo>
                  <a:pt x="524030" y="3155147"/>
                </a:lnTo>
                <a:lnTo>
                  <a:pt x="537044" y="3154513"/>
                </a:lnTo>
                <a:lnTo>
                  <a:pt x="550374" y="3152926"/>
                </a:lnTo>
                <a:lnTo>
                  <a:pt x="563070" y="3150705"/>
                </a:lnTo>
                <a:lnTo>
                  <a:pt x="575766" y="3148167"/>
                </a:lnTo>
                <a:lnTo>
                  <a:pt x="588462" y="3144994"/>
                </a:lnTo>
                <a:lnTo>
                  <a:pt x="600206" y="3141186"/>
                </a:lnTo>
                <a:lnTo>
                  <a:pt x="612267" y="3136744"/>
                </a:lnTo>
                <a:lnTo>
                  <a:pt x="623693" y="3131668"/>
                </a:lnTo>
                <a:lnTo>
                  <a:pt x="634802" y="3125956"/>
                </a:lnTo>
                <a:lnTo>
                  <a:pt x="645593" y="3119928"/>
                </a:lnTo>
                <a:lnTo>
                  <a:pt x="656067" y="3113265"/>
                </a:lnTo>
                <a:lnTo>
                  <a:pt x="665907" y="3106284"/>
                </a:lnTo>
                <a:lnTo>
                  <a:pt x="676063" y="3098986"/>
                </a:lnTo>
                <a:lnTo>
                  <a:pt x="685268" y="3090737"/>
                </a:lnTo>
                <a:lnTo>
                  <a:pt x="694155" y="3082487"/>
                </a:lnTo>
                <a:lnTo>
                  <a:pt x="702725" y="3073603"/>
                </a:lnTo>
                <a:lnTo>
                  <a:pt x="710977" y="3064402"/>
                </a:lnTo>
                <a:lnTo>
                  <a:pt x="718594" y="3054566"/>
                </a:lnTo>
                <a:lnTo>
                  <a:pt x="725894" y="3045047"/>
                </a:lnTo>
                <a:lnTo>
                  <a:pt x="732560" y="3034576"/>
                </a:lnTo>
                <a:lnTo>
                  <a:pt x="738908" y="3023788"/>
                </a:lnTo>
                <a:lnTo>
                  <a:pt x="744621" y="3013000"/>
                </a:lnTo>
                <a:lnTo>
                  <a:pt x="750017" y="3001895"/>
                </a:lnTo>
                <a:lnTo>
                  <a:pt x="754460" y="2990472"/>
                </a:lnTo>
                <a:lnTo>
                  <a:pt x="758586" y="2979050"/>
                </a:lnTo>
                <a:lnTo>
                  <a:pt x="762078" y="2966676"/>
                </a:lnTo>
                <a:lnTo>
                  <a:pt x="765252" y="2954618"/>
                </a:lnTo>
                <a:lnTo>
                  <a:pt x="767473" y="2942244"/>
                </a:lnTo>
                <a:lnTo>
                  <a:pt x="769378" y="2929870"/>
                </a:lnTo>
                <a:lnTo>
                  <a:pt x="770330" y="2916861"/>
                </a:lnTo>
                <a:lnTo>
                  <a:pt x="770965" y="2903852"/>
                </a:lnTo>
                <a:lnTo>
                  <a:pt x="770647" y="2890843"/>
                </a:lnTo>
                <a:lnTo>
                  <a:pt x="770013" y="2877834"/>
                </a:lnTo>
                <a:lnTo>
                  <a:pt x="768426" y="2864507"/>
                </a:lnTo>
                <a:lnTo>
                  <a:pt x="766521" y="2851816"/>
                </a:lnTo>
                <a:lnTo>
                  <a:pt x="763982" y="2839441"/>
                </a:lnTo>
                <a:lnTo>
                  <a:pt x="760808" y="2827067"/>
                </a:lnTo>
                <a:lnTo>
                  <a:pt x="756682" y="2814692"/>
                </a:lnTo>
                <a:lnTo>
                  <a:pt x="752238" y="2802953"/>
                </a:lnTo>
                <a:lnTo>
                  <a:pt x="747160" y="2791530"/>
                </a:lnTo>
                <a:lnTo>
                  <a:pt x="741764" y="2780108"/>
                </a:lnTo>
                <a:lnTo>
                  <a:pt x="735416" y="2769637"/>
                </a:lnTo>
                <a:lnTo>
                  <a:pt x="729068" y="2759166"/>
                </a:lnTo>
                <a:lnTo>
                  <a:pt x="722086" y="2749013"/>
                </a:lnTo>
                <a:lnTo>
                  <a:pt x="714468" y="2739177"/>
                </a:lnTo>
                <a:lnTo>
                  <a:pt x="706533" y="2729658"/>
                </a:lnTo>
                <a:lnTo>
                  <a:pt x="697964" y="2720774"/>
                </a:lnTo>
                <a:lnTo>
                  <a:pt x="689394" y="2712207"/>
                </a:lnTo>
                <a:lnTo>
                  <a:pt x="680189" y="2704275"/>
                </a:lnTo>
                <a:lnTo>
                  <a:pt x="670350" y="2696342"/>
                </a:lnTo>
                <a:lnTo>
                  <a:pt x="660511" y="2689362"/>
                </a:lnTo>
                <a:lnTo>
                  <a:pt x="650037" y="2682382"/>
                </a:lnTo>
                <a:lnTo>
                  <a:pt x="639563" y="2676353"/>
                </a:lnTo>
                <a:lnTo>
                  <a:pt x="628771" y="2670324"/>
                </a:lnTo>
                <a:lnTo>
                  <a:pt x="617662" y="2665248"/>
                </a:lnTo>
                <a:lnTo>
                  <a:pt x="606236" y="2660171"/>
                </a:lnTo>
                <a:lnTo>
                  <a:pt x="594175" y="2656364"/>
                </a:lnTo>
                <a:lnTo>
                  <a:pt x="582431" y="2652873"/>
                </a:lnTo>
                <a:lnTo>
                  <a:pt x="570053" y="2650018"/>
                </a:lnTo>
                <a:lnTo>
                  <a:pt x="557992" y="2647479"/>
                </a:lnTo>
                <a:lnTo>
                  <a:pt x="545296" y="2645576"/>
                </a:lnTo>
                <a:lnTo>
                  <a:pt x="532600" y="2644306"/>
                </a:lnTo>
                <a:lnTo>
                  <a:pt x="519587" y="2643989"/>
                </a:lnTo>
                <a:lnTo>
                  <a:pt x="506574" y="2643989"/>
                </a:lnTo>
                <a:close/>
                <a:moveTo>
                  <a:pt x="552279" y="2413000"/>
                </a:moveTo>
                <a:lnTo>
                  <a:pt x="560214" y="2505650"/>
                </a:lnTo>
                <a:lnTo>
                  <a:pt x="569736" y="2506602"/>
                </a:lnTo>
                <a:lnTo>
                  <a:pt x="578940" y="2508188"/>
                </a:lnTo>
                <a:lnTo>
                  <a:pt x="588779" y="2510092"/>
                </a:lnTo>
                <a:lnTo>
                  <a:pt x="597984" y="2511678"/>
                </a:lnTo>
                <a:lnTo>
                  <a:pt x="607506" y="2513582"/>
                </a:lnTo>
                <a:lnTo>
                  <a:pt x="617028" y="2516120"/>
                </a:lnTo>
                <a:lnTo>
                  <a:pt x="626232" y="2518976"/>
                </a:lnTo>
                <a:lnTo>
                  <a:pt x="635119" y="2521514"/>
                </a:lnTo>
                <a:lnTo>
                  <a:pt x="644006" y="2524370"/>
                </a:lnTo>
                <a:lnTo>
                  <a:pt x="653211" y="2527860"/>
                </a:lnTo>
                <a:lnTo>
                  <a:pt x="661780" y="2531033"/>
                </a:lnTo>
                <a:lnTo>
                  <a:pt x="670668" y="2534841"/>
                </a:lnTo>
                <a:lnTo>
                  <a:pt x="679237" y="2538648"/>
                </a:lnTo>
                <a:lnTo>
                  <a:pt x="687807" y="2542773"/>
                </a:lnTo>
                <a:lnTo>
                  <a:pt x="696377" y="2547215"/>
                </a:lnTo>
                <a:lnTo>
                  <a:pt x="704629" y="2551657"/>
                </a:lnTo>
                <a:lnTo>
                  <a:pt x="764299" y="2480266"/>
                </a:lnTo>
                <a:lnTo>
                  <a:pt x="884275" y="2581165"/>
                </a:lnTo>
                <a:lnTo>
                  <a:pt x="824922" y="2651921"/>
                </a:lnTo>
                <a:lnTo>
                  <a:pt x="830953" y="2659219"/>
                </a:lnTo>
                <a:lnTo>
                  <a:pt x="836348" y="2666517"/>
                </a:lnTo>
                <a:lnTo>
                  <a:pt x="842062" y="2674449"/>
                </a:lnTo>
                <a:lnTo>
                  <a:pt x="847140" y="2682382"/>
                </a:lnTo>
                <a:lnTo>
                  <a:pt x="852536" y="2690314"/>
                </a:lnTo>
                <a:lnTo>
                  <a:pt x="857297" y="2698563"/>
                </a:lnTo>
                <a:lnTo>
                  <a:pt x="862057" y="2706813"/>
                </a:lnTo>
                <a:lnTo>
                  <a:pt x="866501" y="2715380"/>
                </a:lnTo>
                <a:lnTo>
                  <a:pt x="870945" y="2723947"/>
                </a:lnTo>
                <a:lnTo>
                  <a:pt x="875071" y="2732514"/>
                </a:lnTo>
                <a:lnTo>
                  <a:pt x="879197" y="2741398"/>
                </a:lnTo>
                <a:lnTo>
                  <a:pt x="883006" y="2750282"/>
                </a:lnTo>
                <a:lnTo>
                  <a:pt x="886497" y="2759166"/>
                </a:lnTo>
                <a:lnTo>
                  <a:pt x="889671" y="2768050"/>
                </a:lnTo>
                <a:lnTo>
                  <a:pt x="892845" y="2777252"/>
                </a:lnTo>
                <a:lnTo>
                  <a:pt x="896019" y="2786453"/>
                </a:lnTo>
                <a:lnTo>
                  <a:pt x="986794" y="2779156"/>
                </a:lnTo>
                <a:lnTo>
                  <a:pt x="1000125" y="2934629"/>
                </a:lnTo>
                <a:lnTo>
                  <a:pt x="909667" y="2942879"/>
                </a:lnTo>
                <a:lnTo>
                  <a:pt x="908397" y="2952397"/>
                </a:lnTo>
                <a:lnTo>
                  <a:pt x="907128" y="2962233"/>
                </a:lnTo>
                <a:lnTo>
                  <a:pt x="905541" y="2971752"/>
                </a:lnTo>
                <a:lnTo>
                  <a:pt x="903636" y="2981588"/>
                </a:lnTo>
                <a:lnTo>
                  <a:pt x="901415" y="2990790"/>
                </a:lnTo>
                <a:lnTo>
                  <a:pt x="899193" y="3000309"/>
                </a:lnTo>
                <a:lnTo>
                  <a:pt x="896654" y="3009827"/>
                </a:lnTo>
                <a:lnTo>
                  <a:pt x="893797" y="3019029"/>
                </a:lnTo>
                <a:lnTo>
                  <a:pt x="890623" y="3027913"/>
                </a:lnTo>
                <a:lnTo>
                  <a:pt x="887449" y="3036797"/>
                </a:lnTo>
                <a:lnTo>
                  <a:pt x="883958" y="3045999"/>
                </a:lnTo>
                <a:lnTo>
                  <a:pt x="880149" y="3054566"/>
                </a:lnTo>
                <a:lnTo>
                  <a:pt x="876658" y="3063450"/>
                </a:lnTo>
                <a:lnTo>
                  <a:pt x="872532" y="3072017"/>
                </a:lnTo>
                <a:lnTo>
                  <a:pt x="868088" y="3080584"/>
                </a:lnTo>
                <a:lnTo>
                  <a:pt x="863644" y="3089150"/>
                </a:lnTo>
                <a:lnTo>
                  <a:pt x="933154" y="3147532"/>
                </a:lnTo>
                <a:lnTo>
                  <a:pt x="831905" y="3267151"/>
                </a:lnTo>
                <a:lnTo>
                  <a:pt x="763347" y="3209404"/>
                </a:lnTo>
                <a:lnTo>
                  <a:pt x="755730" y="3215433"/>
                </a:lnTo>
                <a:lnTo>
                  <a:pt x="748112" y="3221144"/>
                </a:lnTo>
                <a:lnTo>
                  <a:pt x="740177" y="3226538"/>
                </a:lnTo>
                <a:lnTo>
                  <a:pt x="732560" y="3231615"/>
                </a:lnTo>
                <a:lnTo>
                  <a:pt x="724307" y="3237009"/>
                </a:lnTo>
                <a:lnTo>
                  <a:pt x="716055" y="3242085"/>
                </a:lnTo>
                <a:lnTo>
                  <a:pt x="707485" y="3246527"/>
                </a:lnTo>
                <a:lnTo>
                  <a:pt x="698916" y="3251287"/>
                </a:lnTo>
                <a:lnTo>
                  <a:pt x="690346" y="3256046"/>
                </a:lnTo>
                <a:lnTo>
                  <a:pt x="681459" y="3259854"/>
                </a:lnTo>
                <a:lnTo>
                  <a:pt x="672572" y="3263979"/>
                </a:lnTo>
                <a:lnTo>
                  <a:pt x="663685" y="3267786"/>
                </a:lnTo>
                <a:lnTo>
                  <a:pt x="654480" y="3271276"/>
                </a:lnTo>
                <a:lnTo>
                  <a:pt x="645593" y="3274449"/>
                </a:lnTo>
                <a:lnTo>
                  <a:pt x="635754" y="3277305"/>
                </a:lnTo>
                <a:lnTo>
                  <a:pt x="626549" y="3280478"/>
                </a:lnTo>
                <a:lnTo>
                  <a:pt x="634484" y="3369637"/>
                </a:lnTo>
                <a:lnTo>
                  <a:pt x="478008" y="3382963"/>
                </a:lnTo>
                <a:lnTo>
                  <a:pt x="470390" y="3293804"/>
                </a:lnTo>
                <a:lnTo>
                  <a:pt x="460551" y="3292535"/>
                </a:lnTo>
                <a:lnTo>
                  <a:pt x="451029" y="3291266"/>
                </a:lnTo>
                <a:lnTo>
                  <a:pt x="441190" y="3289362"/>
                </a:lnTo>
                <a:lnTo>
                  <a:pt x="431668" y="3287458"/>
                </a:lnTo>
                <a:lnTo>
                  <a:pt x="421829" y="3285237"/>
                </a:lnTo>
                <a:lnTo>
                  <a:pt x="412624" y="3283016"/>
                </a:lnTo>
                <a:lnTo>
                  <a:pt x="403420" y="3280478"/>
                </a:lnTo>
                <a:lnTo>
                  <a:pt x="394215" y="3277305"/>
                </a:lnTo>
                <a:lnTo>
                  <a:pt x="384693" y="3274449"/>
                </a:lnTo>
                <a:lnTo>
                  <a:pt x="375806" y="3271276"/>
                </a:lnTo>
                <a:lnTo>
                  <a:pt x="366919" y="3267786"/>
                </a:lnTo>
                <a:lnTo>
                  <a:pt x="358032" y="3263979"/>
                </a:lnTo>
                <a:lnTo>
                  <a:pt x="349145" y="3259854"/>
                </a:lnTo>
                <a:lnTo>
                  <a:pt x="340575" y="3256046"/>
                </a:lnTo>
                <a:lnTo>
                  <a:pt x="332006" y="3251921"/>
                </a:lnTo>
                <a:lnTo>
                  <a:pt x="323436" y="3246845"/>
                </a:lnTo>
                <a:lnTo>
                  <a:pt x="265987" y="3315697"/>
                </a:lnTo>
                <a:lnTo>
                  <a:pt x="146012" y="3214798"/>
                </a:lnTo>
                <a:lnTo>
                  <a:pt x="204412" y="3145628"/>
                </a:lnTo>
                <a:lnTo>
                  <a:pt x="198382" y="3138331"/>
                </a:lnTo>
                <a:lnTo>
                  <a:pt x="192669" y="3130398"/>
                </a:lnTo>
                <a:lnTo>
                  <a:pt x="187273" y="3122466"/>
                </a:lnTo>
                <a:lnTo>
                  <a:pt x="181877" y="3114851"/>
                </a:lnTo>
                <a:lnTo>
                  <a:pt x="176799" y="3106602"/>
                </a:lnTo>
                <a:lnTo>
                  <a:pt x="172038" y="3098352"/>
                </a:lnTo>
                <a:lnTo>
                  <a:pt x="167277" y="3089785"/>
                </a:lnTo>
                <a:lnTo>
                  <a:pt x="162834" y="3081853"/>
                </a:lnTo>
                <a:lnTo>
                  <a:pt x="158390" y="3072969"/>
                </a:lnTo>
                <a:lnTo>
                  <a:pt x="154264" y="3064402"/>
                </a:lnTo>
                <a:lnTo>
                  <a:pt x="150455" y="3055517"/>
                </a:lnTo>
                <a:lnTo>
                  <a:pt x="146646" y="3046633"/>
                </a:lnTo>
                <a:lnTo>
                  <a:pt x="143155" y="3037114"/>
                </a:lnTo>
                <a:lnTo>
                  <a:pt x="139664" y="3028230"/>
                </a:lnTo>
                <a:lnTo>
                  <a:pt x="136807" y="3018711"/>
                </a:lnTo>
                <a:lnTo>
                  <a:pt x="133633" y="3009193"/>
                </a:lnTo>
                <a:lnTo>
                  <a:pt x="43175" y="3017125"/>
                </a:lnTo>
                <a:lnTo>
                  <a:pt x="30162" y="2861334"/>
                </a:lnTo>
                <a:lnTo>
                  <a:pt x="121255" y="2853402"/>
                </a:lnTo>
                <a:lnTo>
                  <a:pt x="122207" y="2843249"/>
                </a:lnTo>
                <a:lnTo>
                  <a:pt x="123794" y="2833730"/>
                </a:lnTo>
                <a:lnTo>
                  <a:pt x="125698" y="2824529"/>
                </a:lnTo>
                <a:lnTo>
                  <a:pt x="127285" y="2814692"/>
                </a:lnTo>
                <a:lnTo>
                  <a:pt x="129824" y="2805491"/>
                </a:lnTo>
                <a:lnTo>
                  <a:pt x="132046" y="2796290"/>
                </a:lnTo>
                <a:lnTo>
                  <a:pt x="134903" y="2787088"/>
                </a:lnTo>
                <a:lnTo>
                  <a:pt x="137442" y="2777569"/>
                </a:lnTo>
                <a:lnTo>
                  <a:pt x="140298" y="2768685"/>
                </a:lnTo>
                <a:lnTo>
                  <a:pt x="143790" y="2759801"/>
                </a:lnTo>
                <a:lnTo>
                  <a:pt x="147598" y="2750917"/>
                </a:lnTo>
                <a:lnTo>
                  <a:pt x="151090" y="2742032"/>
                </a:lnTo>
                <a:lnTo>
                  <a:pt x="154899" y="2733466"/>
                </a:lnTo>
                <a:lnTo>
                  <a:pt x="159025" y="2724899"/>
                </a:lnTo>
                <a:lnTo>
                  <a:pt x="167912" y="2707765"/>
                </a:lnTo>
                <a:lnTo>
                  <a:pt x="97450" y="2648749"/>
                </a:lnTo>
                <a:lnTo>
                  <a:pt x="198382" y="2528812"/>
                </a:lnTo>
                <a:lnTo>
                  <a:pt x="269161" y="2588780"/>
                </a:lnTo>
                <a:lnTo>
                  <a:pt x="284079" y="2577675"/>
                </a:lnTo>
                <a:lnTo>
                  <a:pt x="299631" y="2566887"/>
                </a:lnTo>
                <a:lnTo>
                  <a:pt x="307884" y="2561493"/>
                </a:lnTo>
                <a:lnTo>
                  <a:pt x="315819" y="2556734"/>
                </a:lnTo>
                <a:lnTo>
                  <a:pt x="324388" y="2552292"/>
                </a:lnTo>
                <a:lnTo>
                  <a:pt x="332323" y="2547532"/>
                </a:lnTo>
                <a:lnTo>
                  <a:pt x="340893" y="2543407"/>
                </a:lnTo>
                <a:lnTo>
                  <a:pt x="349463" y="2539283"/>
                </a:lnTo>
                <a:lnTo>
                  <a:pt x="358350" y="2535158"/>
                </a:lnTo>
                <a:lnTo>
                  <a:pt x="367237" y="2531350"/>
                </a:lnTo>
                <a:lnTo>
                  <a:pt x="376124" y="2528177"/>
                </a:lnTo>
                <a:lnTo>
                  <a:pt x="385646" y="2524687"/>
                </a:lnTo>
                <a:lnTo>
                  <a:pt x="394533" y="2521832"/>
                </a:lnTo>
                <a:lnTo>
                  <a:pt x="403737" y="2518976"/>
                </a:lnTo>
                <a:lnTo>
                  <a:pt x="396120" y="2426327"/>
                </a:lnTo>
                <a:lnTo>
                  <a:pt x="552279" y="2413000"/>
                </a:lnTo>
                <a:close/>
                <a:moveTo>
                  <a:pt x="1753153" y="2246313"/>
                </a:moveTo>
                <a:lnTo>
                  <a:pt x="1813988" y="2246313"/>
                </a:lnTo>
                <a:lnTo>
                  <a:pt x="1817474" y="2246631"/>
                </a:lnTo>
                <a:lnTo>
                  <a:pt x="1820959" y="2247583"/>
                </a:lnTo>
                <a:lnTo>
                  <a:pt x="1823811" y="2248536"/>
                </a:lnTo>
                <a:lnTo>
                  <a:pt x="1826346" y="2250441"/>
                </a:lnTo>
                <a:lnTo>
                  <a:pt x="1828564" y="2252346"/>
                </a:lnTo>
                <a:lnTo>
                  <a:pt x="1830148" y="2254886"/>
                </a:lnTo>
                <a:lnTo>
                  <a:pt x="1831415" y="2257426"/>
                </a:lnTo>
                <a:lnTo>
                  <a:pt x="1831732" y="2259966"/>
                </a:lnTo>
                <a:lnTo>
                  <a:pt x="1831732" y="2310766"/>
                </a:lnTo>
                <a:lnTo>
                  <a:pt x="1842188" y="2312036"/>
                </a:lnTo>
                <a:lnTo>
                  <a:pt x="1852011" y="2313623"/>
                </a:lnTo>
                <a:lnTo>
                  <a:pt x="1862467" y="2315528"/>
                </a:lnTo>
                <a:lnTo>
                  <a:pt x="1871973" y="2317751"/>
                </a:lnTo>
                <a:lnTo>
                  <a:pt x="1880528" y="2319973"/>
                </a:lnTo>
                <a:lnTo>
                  <a:pt x="1889400" y="2322513"/>
                </a:lnTo>
                <a:lnTo>
                  <a:pt x="1897955" y="2325371"/>
                </a:lnTo>
                <a:lnTo>
                  <a:pt x="1907460" y="2328863"/>
                </a:lnTo>
                <a:lnTo>
                  <a:pt x="1916332" y="2332673"/>
                </a:lnTo>
                <a:lnTo>
                  <a:pt x="1925204" y="2336801"/>
                </a:lnTo>
                <a:lnTo>
                  <a:pt x="1934393" y="2341246"/>
                </a:lnTo>
                <a:lnTo>
                  <a:pt x="1942948" y="2345691"/>
                </a:lnTo>
                <a:lnTo>
                  <a:pt x="1951503" y="2350771"/>
                </a:lnTo>
                <a:lnTo>
                  <a:pt x="1960058" y="2355851"/>
                </a:lnTo>
                <a:lnTo>
                  <a:pt x="1967662" y="2361566"/>
                </a:lnTo>
                <a:lnTo>
                  <a:pt x="1975267" y="2367281"/>
                </a:lnTo>
                <a:lnTo>
                  <a:pt x="1982238" y="2372996"/>
                </a:lnTo>
                <a:lnTo>
                  <a:pt x="1988575" y="2379346"/>
                </a:lnTo>
                <a:lnTo>
                  <a:pt x="1994278" y="2385378"/>
                </a:lnTo>
                <a:lnTo>
                  <a:pt x="1999665" y="2392046"/>
                </a:lnTo>
                <a:lnTo>
                  <a:pt x="2002199" y="2396491"/>
                </a:lnTo>
                <a:lnTo>
                  <a:pt x="2004100" y="2401253"/>
                </a:lnTo>
                <a:lnTo>
                  <a:pt x="2005051" y="2406016"/>
                </a:lnTo>
                <a:lnTo>
                  <a:pt x="2005685" y="2411413"/>
                </a:lnTo>
                <a:lnTo>
                  <a:pt x="2005051" y="2416493"/>
                </a:lnTo>
                <a:lnTo>
                  <a:pt x="2003784" y="2421891"/>
                </a:lnTo>
                <a:lnTo>
                  <a:pt x="2001566" y="2427288"/>
                </a:lnTo>
                <a:lnTo>
                  <a:pt x="1998397" y="2432368"/>
                </a:lnTo>
                <a:lnTo>
                  <a:pt x="1996179" y="2435543"/>
                </a:lnTo>
                <a:lnTo>
                  <a:pt x="1993961" y="2438401"/>
                </a:lnTo>
                <a:lnTo>
                  <a:pt x="1991426" y="2441576"/>
                </a:lnTo>
                <a:lnTo>
                  <a:pt x="1988575" y="2444433"/>
                </a:lnTo>
                <a:lnTo>
                  <a:pt x="1985406" y="2447291"/>
                </a:lnTo>
                <a:lnTo>
                  <a:pt x="1982238" y="2449831"/>
                </a:lnTo>
                <a:lnTo>
                  <a:pt x="1978435" y="2452688"/>
                </a:lnTo>
                <a:lnTo>
                  <a:pt x="1974633" y="2454911"/>
                </a:lnTo>
                <a:lnTo>
                  <a:pt x="1971148" y="2457133"/>
                </a:lnTo>
                <a:lnTo>
                  <a:pt x="1967029" y="2459038"/>
                </a:lnTo>
                <a:lnTo>
                  <a:pt x="1962910" y="2460626"/>
                </a:lnTo>
                <a:lnTo>
                  <a:pt x="1958790" y="2462213"/>
                </a:lnTo>
                <a:lnTo>
                  <a:pt x="1954671" y="2463483"/>
                </a:lnTo>
                <a:lnTo>
                  <a:pt x="1950235" y="2464118"/>
                </a:lnTo>
                <a:lnTo>
                  <a:pt x="1945799" y="2464753"/>
                </a:lnTo>
                <a:lnTo>
                  <a:pt x="1941364" y="2464753"/>
                </a:lnTo>
                <a:lnTo>
                  <a:pt x="1936294" y="2464753"/>
                </a:lnTo>
                <a:lnTo>
                  <a:pt x="1931541" y="2464118"/>
                </a:lnTo>
                <a:lnTo>
                  <a:pt x="1926471" y="2462531"/>
                </a:lnTo>
                <a:lnTo>
                  <a:pt x="1922035" y="2460626"/>
                </a:lnTo>
                <a:lnTo>
                  <a:pt x="1917916" y="2458403"/>
                </a:lnTo>
                <a:lnTo>
                  <a:pt x="1914431" y="2455546"/>
                </a:lnTo>
                <a:lnTo>
                  <a:pt x="1910946" y="2452688"/>
                </a:lnTo>
                <a:lnTo>
                  <a:pt x="1908094" y="2448878"/>
                </a:lnTo>
                <a:lnTo>
                  <a:pt x="1904925" y="2445068"/>
                </a:lnTo>
                <a:lnTo>
                  <a:pt x="1903341" y="2443798"/>
                </a:lnTo>
                <a:lnTo>
                  <a:pt x="1897004" y="2438401"/>
                </a:lnTo>
                <a:lnTo>
                  <a:pt x="1890667" y="2433638"/>
                </a:lnTo>
                <a:lnTo>
                  <a:pt x="1883696" y="2429193"/>
                </a:lnTo>
                <a:lnTo>
                  <a:pt x="1876092" y="2424431"/>
                </a:lnTo>
                <a:lnTo>
                  <a:pt x="1868804" y="2419986"/>
                </a:lnTo>
                <a:lnTo>
                  <a:pt x="1861200" y="2415858"/>
                </a:lnTo>
                <a:lnTo>
                  <a:pt x="1853912" y="2412366"/>
                </a:lnTo>
                <a:lnTo>
                  <a:pt x="1847258" y="2409508"/>
                </a:lnTo>
                <a:lnTo>
                  <a:pt x="1840921" y="2407286"/>
                </a:lnTo>
                <a:lnTo>
                  <a:pt x="1834267" y="2405381"/>
                </a:lnTo>
                <a:lnTo>
                  <a:pt x="1827296" y="2403793"/>
                </a:lnTo>
                <a:lnTo>
                  <a:pt x="1820642" y="2402523"/>
                </a:lnTo>
                <a:lnTo>
                  <a:pt x="1813355" y="2401253"/>
                </a:lnTo>
                <a:lnTo>
                  <a:pt x="1806384" y="2400301"/>
                </a:lnTo>
                <a:lnTo>
                  <a:pt x="1799730" y="2399666"/>
                </a:lnTo>
                <a:lnTo>
                  <a:pt x="1792759" y="2399348"/>
                </a:lnTo>
                <a:lnTo>
                  <a:pt x="1786105" y="2399031"/>
                </a:lnTo>
                <a:lnTo>
                  <a:pt x="1776917" y="2399348"/>
                </a:lnTo>
                <a:lnTo>
                  <a:pt x="1767094" y="2400301"/>
                </a:lnTo>
                <a:lnTo>
                  <a:pt x="1756321" y="2401571"/>
                </a:lnTo>
                <a:lnTo>
                  <a:pt x="1745548" y="2404428"/>
                </a:lnTo>
                <a:lnTo>
                  <a:pt x="1740162" y="2405698"/>
                </a:lnTo>
                <a:lnTo>
                  <a:pt x="1734458" y="2407603"/>
                </a:lnTo>
                <a:lnTo>
                  <a:pt x="1729072" y="2409826"/>
                </a:lnTo>
                <a:lnTo>
                  <a:pt x="1723368" y="2412048"/>
                </a:lnTo>
                <a:lnTo>
                  <a:pt x="1717982" y="2414906"/>
                </a:lnTo>
                <a:lnTo>
                  <a:pt x="1712279" y="2418081"/>
                </a:lnTo>
                <a:lnTo>
                  <a:pt x="1706575" y="2421256"/>
                </a:lnTo>
                <a:lnTo>
                  <a:pt x="1701506" y="2425383"/>
                </a:lnTo>
                <a:lnTo>
                  <a:pt x="1698337" y="2427923"/>
                </a:lnTo>
                <a:lnTo>
                  <a:pt x="1695168" y="2431416"/>
                </a:lnTo>
                <a:lnTo>
                  <a:pt x="1692634" y="2434908"/>
                </a:lnTo>
                <a:lnTo>
                  <a:pt x="1690415" y="2438401"/>
                </a:lnTo>
                <a:lnTo>
                  <a:pt x="1688514" y="2442211"/>
                </a:lnTo>
                <a:lnTo>
                  <a:pt x="1686930" y="2446338"/>
                </a:lnTo>
                <a:lnTo>
                  <a:pt x="1686296" y="2450783"/>
                </a:lnTo>
                <a:lnTo>
                  <a:pt x="1685662" y="2455228"/>
                </a:lnTo>
                <a:lnTo>
                  <a:pt x="1685346" y="2459673"/>
                </a:lnTo>
                <a:lnTo>
                  <a:pt x="1685346" y="2464118"/>
                </a:lnTo>
                <a:lnTo>
                  <a:pt x="1685662" y="2468563"/>
                </a:lnTo>
                <a:lnTo>
                  <a:pt x="1686296" y="2473008"/>
                </a:lnTo>
                <a:lnTo>
                  <a:pt x="1687880" y="2477136"/>
                </a:lnTo>
                <a:lnTo>
                  <a:pt x="1689148" y="2481581"/>
                </a:lnTo>
                <a:lnTo>
                  <a:pt x="1691366" y="2485708"/>
                </a:lnTo>
                <a:lnTo>
                  <a:pt x="1693584" y="2489518"/>
                </a:lnTo>
                <a:lnTo>
                  <a:pt x="1698654" y="2495233"/>
                </a:lnTo>
                <a:lnTo>
                  <a:pt x="1703723" y="2500631"/>
                </a:lnTo>
                <a:lnTo>
                  <a:pt x="1709427" y="2505076"/>
                </a:lnTo>
                <a:lnTo>
                  <a:pt x="1715130" y="2508568"/>
                </a:lnTo>
                <a:lnTo>
                  <a:pt x="1721784" y="2512378"/>
                </a:lnTo>
                <a:lnTo>
                  <a:pt x="1729389" y="2515871"/>
                </a:lnTo>
                <a:lnTo>
                  <a:pt x="1745865" y="2522538"/>
                </a:lnTo>
                <a:lnTo>
                  <a:pt x="1750618" y="2524443"/>
                </a:lnTo>
                <a:lnTo>
                  <a:pt x="1778501" y="2534603"/>
                </a:lnTo>
                <a:lnTo>
                  <a:pt x="1797829" y="2542223"/>
                </a:lnTo>
                <a:lnTo>
                  <a:pt x="1816523" y="2549208"/>
                </a:lnTo>
                <a:lnTo>
                  <a:pt x="1827613" y="2553336"/>
                </a:lnTo>
                <a:lnTo>
                  <a:pt x="1854546" y="2562861"/>
                </a:lnTo>
                <a:lnTo>
                  <a:pt x="1868804" y="2568258"/>
                </a:lnTo>
                <a:lnTo>
                  <a:pt x="1882746" y="2573656"/>
                </a:lnTo>
                <a:lnTo>
                  <a:pt x="1897004" y="2579688"/>
                </a:lnTo>
                <a:lnTo>
                  <a:pt x="1911262" y="2585721"/>
                </a:lnTo>
                <a:lnTo>
                  <a:pt x="1925204" y="2592388"/>
                </a:lnTo>
                <a:lnTo>
                  <a:pt x="1938512" y="2599373"/>
                </a:lnTo>
                <a:lnTo>
                  <a:pt x="1951503" y="2606676"/>
                </a:lnTo>
                <a:lnTo>
                  <a:pt x="1964177" y="2614613"/>
                </a:lnTo>
                <a:lnTo>
                  <a:pt x="1969563" y="2618741"/>
                </a:lnTo>
                <a:lnTo>
                  <a:pt x="1975584" y="2622868"/>
                </a:lnTo>
                <a:lnTo>
                  <a:pt x="1980653" y="2627313"/>
                </a:lnTo>
                <a:lnTo>
                  <a:pt x="1986040" y="2631758"/>
                </a:lnTo>
                <a:lnTo>
                  <a:pt x="1990793" y="2636203"/>
                </a:lnTo>
                <a:lnTo>
                  <a:pt x="1995229" y="2640966"/>
                </a:lnTo>
                <a:lnTo>
                  <a:pt x="1999665" y="2645728"/>
                </a:lnTo>
                <a:lnTo>
                  <a:pt x="2003467" y="2651126"/>
                </a:lnTo>
                <a:lnTo>
                  <a:pt x="2006952" y="2656206"/>
                </a:lnTo>
                <a:lnTo>
                  <a:pt x="2010438" y="2661286"/>
                </a:lnTo>
                <a:lnTo>
                  <a:pt x="2012972" y="2667001"/>
                </a:lnTo>
                <a:lnTo>
                  <a:pt x="2015507" y="2672398"/>
                </a:lnTo>
                <a:lnTo>
                  <a:pt x="2017408" y="2677796"/>
                </a:lnTo>
                <a:lnTo>
                  <a:pt x="2019309" y="2682876"/>
                </a:lnTo>
                <a:lnTo>
                  <a:pt x="2020260" y="2688273"/>
                </a:lnTo>
                <a:lnTo>
                  <a:pt x="2021844" y="2693671"/>
                </a:lnTo>
                <a:lnTo>
                  <a:pt x="2022478" y="2699068"/>
                </a:lnTo>
                <a:lnTo>
                  <a:pt x="2023429" y="2704148"/>
                </a:lnTo>
                <a:lnTo>
                  <a:pt x="2023745" y="2709546"/>
                </a:lnTo>
                <a:lnTo>
                  <a:pt x="2024062" y="2714943"/>
                </a:lnTo>
                <a:lnTo>
                  <a:pt x="2024062" y="2720023"/>
                </a:lnTo>
                <a:lnTo>
                  <a:pt x="2024062" y="2725738"/>
                </a:lnTo>
                <a:lnTo>
                  <a:pt x="2023429" y="2730818"/>
                </a:lnTo>
                <a:lnTo>
                  <a:pt x="2022478" y="2736216"/>
                </a:lnTo>
                <a:lnTo>
                  <a:pt x="2021844" y="2741296"/>
                </a:lnTo>
                <a:lnTo>
                  <a:pt x="2020894" y="2746376"/>
                </a:lnTo>
                <a:lnTo>
                  <a:pt x="2019309" y="2751773"/>
                </a:lnTo>
                <a:lnTo>
                  <a:pt x="2017725" y="2756853"/>
                </a:lnTo>
                <a:lnTo>
                  <a:pt x="2014240" y="2767331"/>
                </a:lnTo>
                <a:lnTo>
                  <a:pt x="2009170" y="2777173"/>
                </a:lnTo>
                <a:lnTo>
                  <a:pt x="2004100" y="2787016"/>
                </a:lnTo>
                <a:lnTo>
                  <a:pt x="1997763" y="2796223"/>
                </a:lnTo>
                <a:lnTo>
                  <a:pt x="1990476" y="2805431"/>
                </a:lnTo>
                <a:lnTo>
                  <a:pt x="1982554" y="2814003"/>
                </a:lnTo>
                <a:lnTo>
                  <a:pt x="1973683" y="2822576"/>
                </a:lnTo>
                <a:lnTo>
                  <a:pt x="1964177" y="2830513"/>
                </a:lnTo>
                <a:lnTo>
                  <a:pt x="1958474" y="2834641"/>
                </a:lnTo>
                <a:lnTo>
                  <a:pt x="1952137" y="2838768"/>
                </a:lnTo>
                <a:lnTo>
                  <a:pt x="1945799" y="2842261"/>
                </a:lnTo>
                <a:lnTo>
                  <a:pt x="1938829" y="2845753"/>
                </a:lnTo>
                <a:lnTo>
                  <a:pt x="1931541" y="2848928"/>
                </a:lnTo>
                <a:lnTo>
                  <a:pt x="1923937" y="2852421"/>
                </a:lnTo>
                <a:lnTo>
                  <a:pt x="1915698" y="2854961"/>
                </a:lnTo>
                <a:lnTo>
                  <a:pt x="1907777" y="2857818"/>
                </a:lnTo>
                <a:lnTo>
                  <a:pt x="1899222" y="2860041"/>
                </a:lnTo>
                <a:lnTo>
                  <a:pt x="1890350" y="2862263"/>
                </a:lnTo>
                <a:lnTo>
                  <a:pt x="1880845" y="2864486"/>
                </a:lnTo>
                <a:lnTo>
                  <a:pt x="1871656" y="2866391"/>
                </a:lnTo>
                <a:lnTo>
                  <a:pt x="1862150" y="2867978"/>
                </a:lnTo>
                <a:lnTo>
                  <a:pt x="1852011" y="2869566"/>
                </a:lnTo>
                <a:lnTo>
                  <a:pt x="1842188" y="2870201"/>
                </a:lnTo>
                <a:lnTo>
                  <a:pt x="1831732" y="2871471"/>
                </a:lnTo>
                <a:lnTo>
                  <a:pt x="1831732" y="2918143"/>
                </a:lnTo>
                <a:lnTo>
                  <a:pt x="1831415" y="2921001"/>
                </a:lnTo>
                <a:lnTo>
                  <a:pt x="1830148" y="2923858"/>
                </a:lnTo>
                <a:lnTo>
                  <a:pt x="1828564" y="2926081"/>
                </a:lnTo>
                <a:lnTo>
                  <a:pt x="1826346" y="2928303"/>
                </a:lnTo>
                <a:lnTo>
                  <a:pt x="1823811" y="2929573"/>
                </a:lnTo>
                <a:lnTo>
                  <a:pt x="1820959" y="2931161"/>
                </a:lnTo>
                <a:lnTo>
                  <a:pt x="1817474" y="2931796"/>
                </a:lnTo>
                <a:lnTo>
                  <a:pt x="1813988" y="2932113"/>
                </a:lnTo>
                <a:lnTo>
                  <a:pt x="1753153" y="2932113"/>
                </a:lnTo>
                <a:lnTo>
                  <a:pt x="1749350" y="2931796"/>
                </a:lnTo>
                <a:lnTo>
                  <a:pt x="1745865" y="2931161"/>
                </a:lnTo>
                <a:lnTo>
                  <a:pt x="1743013" y="2929573"/>
                </a:lnTo>
                <a:lnTo>
                  <a:pt x="1740478" y="2928303"/>
                </a:lnTo>
                <a:lnTo>
                  <a:pt x="1738261" y="2926081"/>
                </a:lnTo>
                <a:lnTo>
                  <a:pt x="1736676" y="2923858"/>
                </a:lnTo>
                <a:lnTo>
                  <a:pt x="1735726" y="2921001"/>
                </a:lnTo>
                <a:lnTo>
                  <a:pt x="1735409" y="2918143"/>
                </a:lnTo>
                <a:lnTo>
                  <a:pt x="1735409" y="2867661"/>
                </a:lnTo>
                <a:lnTo>
                  <a:pt x="1722418" y="2865438"/>
                </a:lnTo>
                <a:lnTo>
                  <a:pt x="1708793" y="2863216"/>
                </a:lnTo>
                <a:lnTo>
                  <a:pt x="1696436" y="2860041"/>
                </a:lnTo>
                <a:lnTo>
                  <a:pt x="1683444" y="2857183"/>
                </a:lnTo>
                <a:lnTo>
                  <a:pt x="1670770" y="2853373"/>
                </a:lnTo>
                <a:lnTo>
                  <a:pt x="1658413" y="2849246"/>
                </a:lnTo>
                <a:lnTo>
                  <a:pt x="1646689" y="2844801"/>
                </a:lnTo>
                <a:lnTo>
                  <a:pt x="1635283" y="2840038"/>
                </a:lnTo>
                <a:lnTo>
                  <a:pt x="1624193" y="2834958"/>
                </a:lnTo>
                <a:lnTo>
                  <a:pt x="1613420" y="2829243"/>
                </a:lnTo>
                <a:lnTo>
                  <a:pt x="1603280" y="2823528"/>
                </a:lnTo>
                <a:lnTo>
                  <a:pt x="1594092" y="2816543"/>
                </a:lnTo>
                <a:lnTo>
                  <a:pt x="1585220" y="2809876"/>
                </a:lnTo>
                <a:lnTo>
                  <a:pt x="1576982" y="2802573"/>
                </a:lnTo>
                <a:lnTo>
                  <a:pt x="1569377" y="2794636"/>
                </a:lnTo>
                <a:lnTo>
                  <a:pt x="1566209" y="2790826"/>
                </a:lnTo>
                <a:lnTo>
                  <a:pt x="1563357" y="2786698"/>
                </a:lnTo>
                <a:lnTo>
                  <a:pt x="1560188" y="2782253"/>
                </a:lnTo>
                <a:lnTo>
                  <a:pt x="1558287" y="2777173"/>
                </a:lnTo>
                <a:lnTo>
                  <a:pt x="1557337" y="2772411"/>
                </a:lnTo>
                <a:lnTo>
                  <a:pt x="1557337" y="2767331"/>
                </a:lnTo>
                <a:lnTo>
                  <a:pt x="1557654" y="2761933"/>
                </a:lnTo>
                <a:lnTo>
                  <a:pt x="1559238" y="2756853"/>
                </a:lnTo>
                <a:lnTo>
                  <a:pt x="1561456" y="2751456"/>
                </a:lnTo>
                <a:lnTo>
                  <a:pt x="1564308" y="2746058"/>
                </a:lnTo>
                <a:lnTo>
                  <a:pt x="1566209" y="2743201"/>
                </a:lnTo>
                <a:lnTo>
                  <a:pt x="1568743" y="2740026"/>
                </a:lnTo>
                <a:lnTo>
                  <a:pt x="1571278" y="2737168"/>
                </a:lnTo>
                <a:lnTo>
                  <a:pt x="1574447" y="2734311"/>
                </a:lnTo>
                <a:lnTo>
                  <a:pt x="1577299" y="2731136"/>
                </a:lnTo>
                <a:lnTo>
                  <a:pt x="1580784" y="2728596"/>
                </a:lnTo>
                <a:lnTo>
                  <a:pt x="1583952" y="2726056"/>
                </a:lnTo>
                <a:lnTo>
                  <a:pt x="1587755" y="2723833"/>
                </a:lnTo>
                <a:lnTo>
                  <a:pt x="1591874" y="2721611"/>
                </a:lnTo>
                <a:lnTo>
                  <a:pt x="1595359" y="2719706"/>
                </a:lnTo>
                <a:lnTo>
                  <a:pt x="1599478" y="2717801"/>
                </a:lnTo>
                <a:lnTo>
                  <a:pt x="1603914" y="2716531"/>
                </a:lnTo>
                <a:lnTo>
                  <a:pt x="1608033" y="2715261"/>
                </a:lnTo>
                <a:lnTo>
                  <a:pt x="1612469" y="2714626"/>
                </a:lnTo>
                <a:lnTo>
                  <a:pt x="1616905" y="2713673"/>
                </a:lnTo>
                <a:lnTo>
                  <a:pt x="1621341" y="2713673"/>
                </a:lnTo>
                <a:lnTo>
                  <a:pt x="1626411" y="2713673"/>
                </a:lnTo>
                <a:lnTo>
                  <a:pt x="1631480" y="2714943"/>
                </a:lnTo>
                <a:lnTo>
                  <a:pt x="1635916" y="2715896"/>
                </a:lnTo>
                <a:lnTo>
                  <a:pt x="1640352" y="2717801"/>
                </a:lnTo>
                <a:lnTo>
                  <a:pt x="1644471" y="2720023"/>
                </a:lnTo>
                <a:lnTo>
                  <a:pt x="1648274" y="2723198"/>
                </a:lnTo>
                <a:lnTo>
                  <a:pt x="1651759" y="2726056"/>
                </a:lnTo>
                <a:lnTo>
                  <a:pt x="1654928" y="2729866"/>
                </a:lnTo>
                <a:lnTo>
                  <a:pt x="1657462" y="2733041"/>
                </a:lnTo>
                <a:lnTo>
                  <a:pt x="1658096" y="2733993"/>
                </a:lnTo>
                <a:lnTo>
                  <a:pt x="1659364" y="2734946"/>
                </a:lnTo>
                <a:lnTo>
                  <a:pt x="1665701" y="2740026"/>
                </a:lnTo>
                <a:lnTo>
                  <a:pt x="1671721" y="2744471"/>
                </a:lnTo>
                <a:lnTo>
                  <a:pt x="1678692" y="2748598"/>
                </a:lnTo>
                <a:lnTo>
                  <a:pt x="1685662" y="2752726"/>
                </a:lnTo>
                <a:lnTo>
                  <a:pt x="1692634" y="2756853"/>
                </a:lnTo>
                <a:lnTo>
                  <a:pt x="1699921" y="2760346"/>
                </a:lnTo>
                <a:lnTo>
                  <a:pt x="1707526" y="2763521"/>
                </a:lnTo>
                <a:lnTo>
                  <a:pt x="1714497" y="2766061"/>
                </a:lnTo>
                <a:lnTo>
                  <a:pt x="1720834" y="2768283"/>
                </a:lnTo>
                <a:lnTo>
                  <a:pt x="1731607" y="2771458"/>
                </a:lnTo>
                <a:lnTo>
                  <a:pt x="1742380" y="2773998"/>
                </a:lnTo>
                <a:lnTo>
                  <a:pt x="1753153" y="2776221"/>
                </a:lnTo>
                <a:lnTo>
                  <a:pt x="1764242" y="2778126"/>
                </a:lnTo>
                <a:lnTo>
                  <a:pt x="1775016" y="2779396"/>
                </a:lnTo>
                <a:lnTo>
                  <a:pt x="1785789" y="2780666"/>
                </a:lnTo>
                <a:lnTo>
                  <a:pt x="1795928" y="2780983"/>
                </a:lnTo>
                <a:lnTo>
                  <a:pt x="1806067" y="2781301"/>
                </a:lnTo>
                <a:lnTo>
                  <a:pt x="1817157" y="2780983"/>
                </a:lnTo>
                <a:lnTo>
                  <a:pt x="1827613" y="2780348"/>
                </a:lnTo>
                <a:lnTo>
                  <a:pt x="1837119" y="2778761"/>
                </a:lnTo>
                <a:lnTo>
                  <a:pt x="1845991" y="2776856"/>
                </a:lnTo>
                <a:lnTo>
                  <a:pt x="1854546" y="2774633"/>
                </a:lnTo>
                <a:lnTo>
                  <a:pt x="1862467" y="2771776"/>
                </a:lnTo>
                <a:lnTo>
                  <a:pt x="1869121" y="2768283"/>
                </a:lnTo>
                <a:lnTo>
                  <a:pt x="1875458" y="2764791"/>
                </a:lnTo>
                <a:lnTo>
                  <a:pt x="1879260" y="2761616"/>
                </a:lnTo>
                <a:lnTo>
                  <a:pt x="1882429" y="2758441"/>
                </a:lnTo>
                <a:lnTo>
                  <a:pt x="1885280" y="2754948"/>
                </a:lnTo>
                <a:lnTo>
                  <a:pt x="1888132" y="2751456"/>
                </a:lnTo>
                <a:lnTo>
                  <a:pt x="1890350" y="2747646"/>
                </a:lnTo>
                <a:lnTo>
                  <a:pt x="1892251" y="2743518"/>
                </a:lnTo>
                <a:lnTo>
                  <a:pt x="1893519" y="2739391"/>
                </a:lnTo>
                <a:lnTo>
                  <a:pt x="1894786" y="2734946"/>
                </a:lnTo>
                <a:lnTo>
                  <a:pt x="1895420" y="2730818"/>
                </a:lnTo>
                <a:lnTo>
                  <a:pt x="1895737" y="2726373"/>
                </a:lnTo>
                <a:lnTo>
                  <a:pt x="1895420" y="2721928"/>
                </a:lnTo>
                <a:lnTo>
                  <a:pt x="1895103" y="2717483"/>
                </a:lnTo>
                <a:lnTo>
                  <a:pt x="1893836" y="2713038"/>
                </a:lnTo>
                <a:lnTo>
                  <a:pt x="1892885" y="2708911"/>
                </a:lnTo>
                <a:lnTo>
                  <a:pt x="1890984" y="2704783"/>
                </a:lnTo>
                <a:lnTo>
                  <a:pt x="1888766" y="2700656"/>
                </a:lnTo>
                <a:lnTo>
                  <a:pt x="1885280" y="2696211"/>
                </a:lnTo>
                <a:lnTo>
                  <a:pt x="1881478" y="2691766"/>
                </a:lnTo>
                <a:lnTo>
                  <a:pt x="1876092" y="2687321"/>
                </a:lnTo>
                <a:lnTo>
                  <a:pt x="1870705" y="2682876"/>
                </a:lnTo>
                <a:lnTo>
                  <a:pt x="1864368" y="2678748"/>
                </a:lnTo>
                <a:lnTo>
                  <a:pt x="1857714" y="2674621"/>
                </a:lnTo>
                <a:lnTo>
                  <a:pt x="1850110" y="2671128"/>
                </a:lnTo>
                <a:lnTo>
                  <a:pt x="1842188" y="2667318"/>
                </a:lnTo>
                <a:lnTo>
                  <a:pt x="1817474" y="2657158"/>
                </a:lnTo>
                <a:lnTo>
                  <a:pt x="1720517" y="2617471"/>
                </a:lnTo>
                <a:lnTo>
                  <a:pt x="1673305" y="2597786"/>
                </a:lnTo>
                <a:lnTo>
                  <a:pt x="1644471" y="2585086"/>
                </a:lnTo>
                <a:lnTo>
                  <a:pt x="1639085" y="2582546"/>
                </a:lnTo>
                <a:lnTo>
                  <a:pt x="1634015" y="2580006"/>
                </a:lnTo>
                <a:lnTo>
                  <a:pt x="1624827" y="2574608"/>
                </a:lnTo>
                <a:lnTo>
                  <a:pt x="1615638" y="2567623"/>
                </a:lnTo>
                <a:lnTo>
                  <a:pt x="1607083" y="2560638"/>
                </a:lnTo>
                <a:lnTo>
                  <a:pt x="1598845" y="2552383"/>
                </a:lnTo>
                <a:lnTo>
                  <a:pt x="1591874" y="2544446"/>
                </a:lnTo>
                <a:lnTo>
                  <a:pt x="1588072" y="2540001"/>
                </a:lnTo>
                <a:lnTo>
                  <a:pt x="1585220" y="2534921"/>
                </a:lnTo>
                <a:lnTo>
                  <a:pt x="1581734" y="2530476"/>
                </a:lnTo>
                <a:lnTo>
                  <a:pt x="1579200" y="2525713"/>
                </a:lnTo>
                <a:lnTo>
                  <a:pt x="1576348" y="2520633"/>
                </a:lnTo>
                <a:lnTo>
                  <a:pt x="1574130" y="2515236"/>
                </a:lnTo>
                <a:lnTo>
                  <a:pt x="1571912" y="2510156"/>
                </a:lnTo>
                <a:lnTo>
                  <a:pt x="1570011" y="2505076"/>
                </a:lnTo>
                <a:lnTo>
                  <a:pt x="1568110" y="2499678"/>
                </a:lnTo>
                <a:lnTo>
                  <a:pt x="1566525" y="2494598"/>
                </a:lnTo>
                <a:lnTo>
                  <a:pt x="1565575" y="2488883"/>
                </a:lnTo>
                <a:lnTo>
                  <a:pt x="1564624" y="2483803"/>
                </a:lnTo>
                <a:lnTo>
                  <a:pt x="1563991" y="2478088"/>
                </a:lnTo>
                <a:lnTo>
                  <a:pt x="1563674" y="2473008"/>
                </a:lnTo>
                <a:lnTo>
                  <a:pt x="1563357" y="2467293"/>
                </a:lnTo>
                <a:lnTo>
                  <a:pt x="1563674" y="2461896"/>
                </a:lnTo>
                <a:lnTo>
                  <a:pt x="1563991" y="2456816"/>
                </a:lnTo>
                <a:lnTo>
                  <a:pt x="1564308" y="2451101"/>
                </a:lnTo>
                <a:lnTo>
                  <a:pt x="1565575" y="2446021"/>
                </a:lnTo>
                <a:lnTo>
                  <a:pt x="1566525" y="2440306"/>
                </a:lnTo>
                <a:lnTo>
                  <a:pt x="1567793" y="2435226"/>
                </a:lnTo>
                <a:lnTo>
                  <a:pt x="1569060" y="2429828"/>
                </a:lnTo>
                <a:lnTo>
                  <a:pt x="1570961" y="2424748"/>
                </a:lnTo>
                <a:lnTo>
                  <a:pt x="1573179" y="2419668"/>
                </a:lnTo>
                <a:lnTo>
                  <a:pt x="1575397" y="2414271"/>
                </a:lnTo>
                <a:lnTo>
                  <a:pt x="1577932" y="2409191"/>
                </a:lnTo>
                <a:lnTo>
                  <a:pt x="1580784" y="2404428"/>
                </a:lnTo>
                <a:lnTo>
                  <a:pt x="1583636" y="2399031"/>
                </a:lnTo>
                <a:lnTo>
                  <a:pt x="1586804" y="2394268"/>
                </a:lnTo>
                <a:lnTo>
                  <a:pt x="1590290" y="2389506"/>
                </a:lnTo>
                <a:lnTo>
                  <a:pt x="1594092" y="2385061"/>
                </a:lnTo>
                <a:lnTo>
                  <a:pt x="1598211" y="2379981"/>
                </a:lnTo>
                <a:lnTo>
                  <a:pt x="1602013" y="2375536"/>
                </a:lnTo>
                <a:lnTo>
                  <a:pt x="1606766" y="2371091"/>
                </a:lnTo>
                <a:lnTo>
                  <a:pt x="1611202" y="2367281"/>
                </a:lnTo>
                <a:lnTo>
                  <a:pt x="1615955" y="2363153"/>
                </a:lnTo>
                <a:lnTo>
                  <a:pt x="1621658" y="2358073"/>
                </a:lnTo>
                <a:lnTo>
                  <a:pt x="1627678" y="2353628"/>
                </a:lnTo>
                <a:lnTo>
                  <a:pt x="1634015" y="2349818"/>
                </a:lnTo>
                <a:lnTo>
                  <a:pt x="1640669" y="2345691"/>
                </a:lnTo>
                <a:lnTo>
                  <a:pt x="1647323" y="2341881"/>
                </a:lnTo>
                <a:lnTo>
                  <a:pt x="1654294" y="2338071"/>
                </a:lnTo>
                <a:lnTo>
                  <a:pt x="1661898" y="2334896"/>
                </a:lnTo>
                <a:lnTo>
                  <a:pt x="1669186" y="2331403"/>
                </a:lnTo>
                <a:lnTo>
                  <a:pt x="1676790" y="2328546"/>
                </a:lnTo>
                <a:lnTo>
                  <a:pt x="1684395" y="2325371"/>
                </a:lnTo>
                <a:lnTo>
                  <a:pt x="1692634" y="2322831"/>
                </a:lnTo>
                <a:lnTo>
                  <a:pt x="1700872" y="2320608"/>
                </a:lnTo>
                <a:lnTo>
                  <a:pt x="1709427" y="2318386"/>
                </a:lnTo>
                <a:lnTo>
                  <a:pt x="1717982" y="2316163"/>
                </a:lnTo>
                <a:lnTo>
                  <a:pt x="1726220" y="2314893"/>
                </a:lnTo>
                <a:lnTo>
                  <a:pt x="1735409" y="2312988"/>
                </a:lnTo>
                <a:lnTo>
                  <a:pt x="1735409" y="2259966"/>
                </a:lnTo>
                <a:lnTo>
                  <a:pt x="1735726" y="2257426"/>
                </a:lnTo>
                <a:lnTo>
                  <a:pt x="1736676" y="2254886"/>
                </a:lnTo>
                <a:lnTo>
                  <a:pt x="1738261" y="2252346"/>
                </a:lnTo>
                <a:lnTo>
                  <a:pt x="1740478" y="2250441"/>
                </a:lnTo>
                <a:lnTo>
                  <a:pt x="1743013" y="2248536"/>
                </a:lnTo>
                <a:lnTo>
                  <a:pt x="1745865" y="2247583"/>
                </a:lnTo>
                <a:lnTo>
                  <a:pt x="1749350" y="2246631"/>
                </a:lnTo>
                <a:lnTo>
                  <a:pt x="1753153" y="2246313"/>
                </a:lnTo>
                <a:close/>
                <a:moveTo>
                  <a:pt x="1796891" y="2159710"/>
                </a:moveTo>
                <a:lnTo>
                  <a:pt x="1786093" y="2160028"/>
                </a:lnTo>
                <a:lnTo>
                  <a:pt x="1775296" y="2160663"/>
                </a:lnTo>
                <a:lnTo>
                  <a:pt x="1764817" y="2161298"/>
                </a:lnTo>
                <a:lnTo>
                  <a:pt x="1754337" y="2162251"/>
                </a:lnTo>
                <a:lnTo>
                  <a:pt x="1743540" y="2163839"/>
                </a:lnTo>
                <a:lnTo>
                  <a:pt x="1733695" y="2165427"/>
                </a:lnTo>
                <a:lnTo>
                  <a:pt x="1723216" y="2167332"/>
                </a:lnTo>
                <a:lnTo>
                  <a:pt x="1712736" y="2169555"/>
                </a:lnTo>
                <a:lnTo>
                  <a:pt x="1702892" y="2171778"/>
                </a:lnTo>
                <a:lnTo>
                  <a:pt x="1692730" y="2174318"/>
                </a:lnTo>
                <a:lnTo>
                  <a:pt x="1683202" y="2177177"/>
                </a:lnTo>
                <a:lnTo>
                  <a:pt x="1673040" y="2180352"/>
                </a:lnTo>
                <a:lnTo>
                  <a:pt x="1663513" y="2183528"/>
                </a:lnTo>
                <a:lnTo>
                  <a:pt x="1653669" y="2187021"/>
                </a:lnTo>
                <a:lnTo>
                  <a:pt x="1644460" y="2190514"/>
                </a:lnTo>
                <a:lnTo>
                  <a:pt x="1635250" y="2194643"/>
                </a:lnTo>
                <a:lnTo>
                  <a:pt x="1625723" y="2198771"/>
                </a:lnTo>
                <a:lnTo>
                  <a:pt x="1616514" y="2203217"/>
                </a:lnTo>
                <a:lnTo>
                  <a:pt x="1607622" y="2207663"/>
                </a:lnTo>
                <a:lnTo>
                  <a:pt x="1598730" y="2213061"/>
                </a:lnTo>
                <a:lnTo>
                  <a:pt x="1589839" y="2217825"/>
                </a:lnTo>
                <a:lnTo>
                  <a:pt x="1581264" y="2222906"/>
                </a:lnTo>
                <a:lnTo>
                  <a:pt x="1572690" y="2228622"/>
                </a:lnTo>
                <a:lnTo>
                  <a:pt x="1564116" y="2234020"/>
                </a:lnTo>
                <a:lnTo>
                  <a:pt x="1555859" y="2240054"/>
                </a:lnTo>
                <a:lnTo>
                  <a:pt x="1547920" y="2246088"/>
                </a:lnTo>
                <a:lnTo>
                  <a:pt x="1539981" y="2252439"/>
                </a:lnTo>
                <a:lnTo>
                  <a:pt x="1532042" y="2258473"/>
                </a:lnTo>
                <a:lnTo>
                  <a:pt x="1524420" y="2265459"/>
                </a:lnTo>
                <a:lnTo>
                  <a:pt x="1517117" y="2272128"/>
                </a:lnTo>
                <a:lnTo>
                  <a:pt x="1509495" y="2279114"/>
                </a:lnTo>
                <a:lnTo>
                  <a:pt x="1502509" y="2286101"/>
                </a:lnTo>
                <a:lnTo>
                  <a:pt x="1495522" y="2293405"/>
                </a:lnTo>
                <a:lnTo>
                  <a:pt x="1488853" y="2301026"/>
                </a:lnTo>
                <a:lnTo>
                  <a:pt x="1482185" y="2308648"/>
                </a:lnTo>
                <a:lnTo>
                  <a:pt x="1475833" y="2316269"/>
                </a:lnTo>
                <a:lnTo>
                  <a:pt x="1469482" y="2324526"/>
                </a:lnTo>
                <a:lnTo>
                  <a:pt x="1463131" y="2332465"/>
                </a:lnTo>
                <a:lnTo>
                  <a:pt x="1457415" y="2340722"/>
                </a:lnTo>
                <a:lnTo>
                  <a:pt x="1451698" y="2348978"/>
                </a:lnTo>
                <a:lnTo>
                  <a:pt x="1446300" y="2357553"/>
                </a:lnTo>
                <a:lnTo>
                  <a:pt x="1440901" y="2366444"/>
                </a:lnTo>
                <a:lnTo>
                  <a:pt x="1435820" y="2375019"/>
                </a:lnTo>
                <a:lnTo>
                  <a:pt x="1431057" y="2383910"/>
                </a:lnTo>
                <a:lnTo>
                  <a:pt x="1426293" y="2393120"/>
                </a:lnTo>
                <a:lnTo>
                  <a:pt x="1421847" y="2402012"/>
                </a:lnTo>
                <a:lnTo>
                  <a:pt x="1417719" y="2411221"/>
                </a:lnTo>
                <a:lnTo>
                  <a:pt x="1413591" y="2421065"/>
                </a:lnTo>
                <a:lnTo>
                  <a:pt x="1410098" y="2430592"/>
                </a:lnTo>
                <a:lnTo>
                  <a:pt x="1406287" y="2440437"/>
                </a:lnTo>
                <a:lnTo>
                  <a:pt x="1403111" y="2449964"/>
                </a:lnTo>
                <a:lnTo>
                  <a:pt x="1399936" y="2460126"/>
                </a:lnTo>
                <a:lnTo>
                  <a:pt x="1397395" y="2469653"/>
                </a:lnTo>
                <a:lnTo>
                  <a:pt x="1394855" y="2480132"/>
                </a:lnTo>
                <a:lnTo>
                  <a:pt x="1391996" y="2490294"/>
                </a:lnTo>
                <a:lnTo>
                  <a:pt x="1390091" y="2500456"/>
                </a:lnTo>
                <a:lnTo>
                  <a:pt x="1388503" y="2510936"/>
                </a:lnTo>
                <a:lnTo>
                  <a:pt x="1386598" y="2521416"/>
                </a:lnTo>
                <a:lnTo>
                  <a:pt x="1385328" y="2532213"/>
                </a:lnTo>
                <a:lnTo>
                  <a:pt x="1384375" y="2542692"/>
                </a:lnTo>
                <a:lnTo>
                  <a:pt x="1383422" y="2553172"/>
                </a:lnTo>
                <a:lnTo>
                  <a:pt x="1382787" y="2564604"/>
                </a:lnTo>
                <a:lnTo>
                  <a:pt x="1382787" y="2575401"/>
                </a:lnTo>
                <a:lnTo>
                  <a:pt x="1382787" y="2585881"/>
                </a:lnTo>
                <a:lnTo>
                  <a:pt x="1382787" y="2596678"/>
                </a:lnTo>
                <a:lnTo>
                  <a:pt x="1383422" y="2607475"/>
                </a:lnTo>
                <a:lnTo>
                  <a:pt x="1384375" y="2617955"/>
                </a:lnTo>
                <a:lnTo>
                  <a:pt x="1385328" y="2628434"/>
                </a:lnTo>
                <a:lnTo>
                  <a:pt x="1386598" y="2638914"/>
                </a:lnTo>
                <a:lnTo>
                  <a:pt x="1388503" y="2649076"/>
                </a:lnTo>
                <a:lnTo>
                  <a:pt x="1390091" y="2659556"/>
                </a:lnTo>
                <a:lnTo>
                  <a:pt x="1391996" y="2669718"/>
                </a:lnTo>
                <a:lnTo>
                  <a:pt x="1394855" y="2680197"/>
                </a:lnTo>
                <a:lnTo>
                  <a:pt x="1397077" y="2690042"/>
                </a:lnTo>
                <a:lnTo>
                  <a:pt x="1399936" y="2699886"/>
                </a:lnTo>
                <a:lnTo>
                  <a:pt x="1402794" y="2709731"/>
                </a:lnTo>
                <a:lnTo>
                  <a:pt x="1406287" y="2719575"/>
                </a:lnTo>
                <a:lnTo>
                  <a:pt x="1409462" y="2729102"/>
                </a:lnTo>
                <a:lnTo>
                  <a:pt x="1413591" y="2738312"/>
                </a:lnTo>
                <a:lnTo>
                  <a:pt x="1417402" y="2748156"/>
                </a:lnTo>
                <a:lnTo>
                  <a:pt x="1421847" y="2757048"/>
                </a:lnTo>
                <a:lnTo>
                  <a:pt x="1425976" y="2766257"/>
                </a:lnTo>
                <a:lnTo>
                  <a:pt x="1430739" y="2775149"/>
                </a:lnTo>
                <a:lnTo>
                  <a:pt x="1435503" y="2784041"/>
                </a:lnTo>
                <a:lnTo>
                  <a:pt x="1440266" y="2792932"/>
                </a:lnTo>
                <a:lnTo>
                  <a:pt x="1445982" y="2801507"/>
                </a:lnTo>
                <a:lnTo>
                  <a:pt x="1451063" y="2810081"/>
                </a:lnTo>
                <a:lnTo>
                  <a:pt x="1456779" y="2818655"/>
                </a:lnTo>
                <a:lnTo>
                  <a:pt x="1462813" y="2826912"/>
                </a:lnTo>
                <a:lnTo>
                  <a:pt x="1468529" y="2834851"/>
                </a:lnTo>
                <a:lnTo>
                  <a:pt x="1474881" y="2842790"/>
                </a:lnTo>
                <a:lnTo>
                  <a:pt x="1481549" y="2850729"/>
                </a:lnTo>
                <a:lnTo>
                  <a:pt x="1487901" y="2858351"/>
                </a:lnTo>
                <a:lnTo>
                  <a:pt x="1494887" y="2865972"/>
                </a:lnTo>
                <a:lnTo>
                  <a:pt x="1501873" y="2873276"/>
                </a:lnTo>
                <a:lnTo>
                  <a:pt x="1509177" y="2880262"/>
                </a:lnTo>
                <a:lnTo>
                  <a:pt x="1516164" y="2887249"/>
                </a:lnTo>
                <a:lnTo>
                  <a:pt x="1524103" y="2894235"/>
                </a:lnTo>
                <a:lnTo>
                  <a:pt x="1531407" y="2900904"/>
                </a:lnTo>
                <a:lnTo>
                  <a:pt x="1539346" y="2907255"/>
                </a:lnTo>
                <a:lnTo>
                  <a:pt x="1546968" y="2913289"/>
                </a:lnTo>
                <a:lnTo>
                  <a:pt x="1555224" y="2919323"/>
                </a:lnTo>
                <a:lnTo>
                  <a:pt x="1563481" y="2925356"/>
                </a:lnTo>
                <a:lnTo>
                  <a:pt x="1572055" y="2930755"/>
                </a:lnTo>
                <a:lnTo>
                  <a:pt x="1580629" y="2936471"/>
                </a:lnTo>
                <a:lnTo>
                  <a:pt x="1589203" y="2941552"/>
                </a:lnTo>
                <a:lnTo>
                  <a:pt x="1598095" y="2946951"/>
                </a:lnTo>
                <a:lnTo>
                  <a:pt x="1606987" y="2951714"/>
                </a:lnTo>
                <a:lnTo>
                  <a:pt x="1615879" y="2956478"/>
                </a:lnTo>
                <a:lnTo>
                  <a:pt x="1625088" y="2960606"/>
                </a:lnTo>
                <a:lnTo>
                  <a:pt x="1634298" y="2965052"/>
                </a:lnTo>
                <a:lnTo>
                  <a:pt x="1643824" y="2969180"/>
                </a:lnTo>
                <a:lnTo>
                  <a:pt x="1653351" y="2972991"/>
                </a:lnTo>
                <a:lnTo>
                  <a:pt x="1662878" y="2976167"/>
                </a:lnTo>
                <a:lnTo>
                  <a:pt x="1672723" y="2979660"/>
                </a:lnTo>
                <a:lnTo>
                  <a:pt x="1682567" y="2982518"/>
                </a:lnTo>
                <a:lnTo>
                  <a:pt x="1692730" y="2985376"/>
                </a:lnTo>
                <a:lnTo>
                  <a:pt x="1702892" y="2988234"/>
                </a:lnTo>
                <a:lnTo>
                  <a:pt x="1713054" y="2990457"/>
                </a:lnTo>
                <a:lnTo>
                  <a:pt x="1723216" y="2992680"/>
                </a:lnTo>
                <a:lnTo>
                  <a:pt x="1733695" y="2994585"/>
                </a:lnTo>
                <a:lnTo>
                  <a:pt x="1744493" y="2995856"/>
                </a:lnTo>
                <a:lnTo>
                  <a:pt x="1754655" y="2997443"/>
                </a:lnTo>
                <a:lnTo>
                  <a:pt x="1765452" y="2998396"/>
                </a:lnTo>
                <a:lnTo>
                  <a:pt x="1776249" y="2999349"/>
                </a:lnTo>
                <a:lnTo>
                  <a:pt x="1787046" y="2999666"/>
                </a:lnTo>
                <a:lnTo>
                  <a:pt x="1797843" y="2999984"/>
                </a:lnTo>
                <a:lnTo>
                  <a:pt x="1808958" y="2999984"/>
                </a:lnTo>
                <a:lnTo>
                  <a:pt x="1819438" y="2999666"/>
                </a:lnTo>
                <a:lnTo>
                  <a:pt x="1830235" y="2999349"/>
                </a:lnTo>
                <a:lnTo>
                  <a:pt x="1841032" y="2998396"/>
                </a:lnTo>
                <a:lnTo>
                  <a:pt x="1851512" y="2997443"/>
                </a:lnTo>
                <a:lnTo>
                  <a:pt x="1861674" y="2995856"/>
                </a:lnTo>
                <a:lnTo>
                  <a:pt x="1872153" y="2994585"/>
                </a:lnTo>
                <a:lnTo>
                  <a:pt x="1882633" y="2992680"/>
                </a:lnTo>
                <a:lnTo>
                  <a:pt x="1892795" y="2990457"/>
                </a:lnTo>
                <a:lnTo>
                  <a:pt x="1902639" y="2988234"/>
                </a:lnTo>
                <a:lnTo>
                  <a:pt x="1912801" y="2985376"/>
                </a:lnTo>
                <a:lnTo>
                  <a:pt x="1922646" y="2982836"/>
                </a:lnTo>
                <a:lnTo>
                  <a:pt x="1932490" y="2979660"/>
                </a:lnTo>
                <a:lnTo>
                  <a:pt x="1942017" y="2976484"/>
                </a:lnTo>
                <a:lnTo>
                  <a:pt x="1951862" y="2972991"/>
                </a:lnTo>
                <a:lnTo>
                  <a:pt x="1961389" y="2969180"/>
                </a:lnTo>
                <a:lnTo>
                  <a:pt x="1970598" y="2965052"/>
                </a:lnTo>
                <a:lnTo>
                  <a:pt x="1980125" y="2960924"/>
                </a:lnTo>
                <a:lnTo>
                  <a:pt x="1989334" y="2956478"/>
                </a:lnTo>
                <a:lnTo>
                  <a:pt x="1998226" y="2952032"/>
                </a:lnTo>
                <a:lnTo>
                  <a:pt x="2007118" y="2947268"/>
                </a:lnTo>
                <a:lnTo>
                  <a:pt x="2016010" y="2942187"/>
                </a:lnTo>
                <a:lnTo>
                  <a:pt x="2024584" y="2936789"/>
                </a:lnTo>
                <a:lnTo>
                  <a:pt x="2033158" y="2931390"/>
                </a:lnTo>
                <a:lnTo>
                  <a:pt x="2041415" y="2925674"/>
                </a:lnTo>
                <a:lnTo>
                  <a:pt x="2049354" y="2919640"/>
                </a:lnTo>
                <a:lnTo>
                  <a:pt x="2057610" y="2913924"/>
                </a:lnTo>
                <a:lnTo>
                  <a:pt x="2065867" y="2907573"/>
                </a:lnTo>
                <a:lnTo>
                  <a:pt x="2073489" y="2901222"/>
                </a:lnTo>
                <a:lnTo>
                  <a:pt x="2081110" y="2894553"/>
                </a:lnTo>
                <a:lnTo>
                  <a:pt x="2088414" y="2887884"/>
                </a:lnTo>
                <a:lnTo>
                  <a:pt x="2096036" y="2880580"/>
                </a:lnTo>
                <a:lnTo>
                  <a:pt x="2103022" y="2873594"/>
                </a:lnTo>
                <a:lnTo>
                  <a:pt x="2110008" y="2866290"/>
                </a:lnTo>
                <a:lnTo>
                  <a:pt x="2116677" y="2858668"/>
                </a:lnTo>
                <a:lnTo>
                  <a:pt x="2123346" y="2851364"/>
                </a:lnTo>
                <a:lnTo>
                  <a:pt x="2130015" y="2843425"/>
                </a:lnTo>
                <a:lnTo>
                  <a:pt x="2136049" y="2835804"/>
                </a:lnTo>
                <a:lnTo>
                  <a:pt x="2142400" y="2827547"/>
                </a:lnTo>
                <a:lnTo>
                  <a:pt x="2148434" y="2819290"/>
                </a:lnTo>
                <a:lnTo>
                  <a:pt x="2153832" y="2810716"/>
                </a:lnTo>
                <a:lnTo>
                  <a:pt x="2159548" y="2802459"/>
                </a:lnTo>
                <a:lnTo>
                  <a:pt x="2164629" y="2793885"/>
                </a:lnTo>
                <a:lnTo>
                  <a:pt x="2169393" y="2784993"/>
                </a:lnTo>
                <a:lnTo>
                  <a:pt x="2174474" y="2775784"/>
                </a:lnTo>
                <a:lnTo>
                  <a:pt x="2179237" y="2766892"/>
                </a:lnTo>
                <a:lnTo>
                  <a:pt x="2183683" y="2757683"/>
                </a:lnTo>
                <a:lnTo>
                  <a:pt x="2187811" y="2748474"/>
                </a:lnTo>
                <a:lnTo>
                  <a:pt x="2191622" y="2739264"/>
                </a:lnTo>
                <a:lnTo>
                  <a:pt x="2195433" y="2729420"/>
                </a:lnTo>
                <a:lnTo>
                  <a:pt x="2199244" y="2719893"/>
                </a:lnTo>
                <a:lnTo>
                  <a:pt x="2202102" y="2710048"/>
                </a:lnTo>
                <a:lnTo>
                  <a:pt x="2205595" y="2700204"/>
                </a:lnTo>
                <a:lnTo>
                  <a:pt x="2208136" y="2690042"/>
                </a:lnTo>
                <a:lnTo>
                  <a:pt x="2210676" y="2680197"/>
                </a:lnTo>
                <a:lnTo>
                  <a:pt x="2213217" y="2669718"/>
                </a:lnTo>
                <a:lnTo>
                  <a:pt x="2215122" y="2659556"/>
                </a:lnTo>
                <a:lnTo>
                  <a:pt x="2217027" y="2649076"/>
                </a:lnTo>
                <a:lnTo>
                  <a:pt x="2218615" y="2638279"/>
                </a:lnTo>
                <a:lnTo>
                  <a:pt x="2219885" y="2628117"/>
                </a:lnTo>
                <a:lnTo>
                  <a:pt x="2221156" y="2617320"/>
                </a:lnTo>
                <a:lnTo>
                  <a:pt x="2221791" y="2606523"/>
                </a:lnTo>
                <a:lnTo>
                  <a:pt x="2222743" y="2595725"/>
                </a:lnTo>
                <a:lnTo>
                  <a:pt x="2222743" y="2584611"/>
                </a:lnTo>
                <a:lnTo>
                  <a:pt x="2222743" y="2573814"/>
                </a:lnTo>
                <a:lnTo>
                  <a:pt x="2222743" y="2563016"/>
                </a:lnTo>
                <a:lnTo>
                  <a:pt x="2221791" y="2552537"/>
                </a:lnTo>
                <a:lnTo>
                  <a:pt x="2221156" y="2541740"/>
                </a:lnTo>
                <a:lnTo>
                  <a:pt x="2219885" y="2531260"/>
                </a:lnTo>
                <a:lnTo>
                  <a:pt x="2218933" y="2521098"/>
                </a:lnTo>
                <a:lnTo>
                  <a:pt x="2217027" y="2510618"/>
                </a:lnTo>
                <a:lnTo>
                  <a:pt x="2215122" y="2500139"/>
                </a:lnTo>
                <a:lnTo>
                  <a:pt x="2213217" y="2490294"/>
                </a:lnTo>
                <a:lnTo>
                  <a:pt x="2210994" y="2479815"/>
                </a:lnTo>
                <a:lnTo>
                  <a:pt x="2208453" y="2469970"/>
                </a:lnTo>
                <a:lnTo>
                  <a:pt x="2205595" y="2460126"/>
                </a:lnTo>
                <a:lnTo>
                  <a:pt x="2202419" y="2449964"/>
                </a:lnTo>
                <a:lnTo>
                  <a:pt x="2199244" y="2440437"/>
                </a:lnTo>
                <a:lnTo>
                  <a:pt x="2195751" y="2430910"/>
                </a:lnTo>
                <a:lnTo>
                  <a:pt x="2192257" y="2421383"/>
                </a:lnTo>
                <a:lnTo>
                  <a:pt x="2188129" y="2412174"/>
                </a:lnTo>
                <a:lnTo>
                  <a:pt x="2184001" y="2402964"/>
                </a:lnTo>
                <a:lnTo>
                  <a:pt x="2179555" y="2393437"/>
                </a:lnTo>
                <a:lnTo>
                  <a:pt x="2174791" y="2384546"/>
                </a:lnTo>
                <a:lnTo>
                  <a:pt x="2169710" y="2375654"/>
                </a:lnTo>
                <a:lnTo>
                  <a:pt x="2164947" y="2366762"/>
                </a:lnTo>
                <a:lnTo>
                  <a:pt x="2159866" y="2358188"/>
                </a:lnTo>
                <a:lnTo>
                  <a:pt x="2154150" y="2349614"/>
                </a:lnTo>
                <a:lnTo>
                  <a:pt x="2148751" y="2341357"/>
                </a:lnTo>
                <a:lnTo>
                  <a:pt x="2142717" y="2333418"/>
                </a:lnTo>
                <a:lnTo>
                  <a:pt x="2136684" y="2325161"/>
                </a:lnTo>
                <a:lnTo>
                  <a:pt x="2130332" y="2316905"/>
                </a:lnTo>
                <a:lnTo>
                  <a:pt x="2124299" y="2309283"/>
                </a:lnTo>
                <a:lnTo>
                  <a:pt x="2117312" y="2301661"/>
                </a:lnTo>
                <a:lnTo>
                  <a:pt x="2110643" y="2294357"/>
                </a:lnTo>
                <a:lnTo>
                  <a:pt x="2103657" y="2286736"/>
                </a:lnTo>
                <a:lnTo>
                  <a:pt x="2096671" y="2279750"/>
                </a:lnTo>
                <a:lnTo>
                  <a:pt x="2089367" y="2272763"/>
                </a:lnTo>
                <a:lnTo>
                  <a:pt x="2081745" y="2265777"/>
                </a:lnTo>
                <a:lnTo>
                  <a:pt x="2074124" y="2259425"/>
                </a:lnTo>
                <a:lnTo>
                  <a:pt x="2066185" y="2252757"/>
                </a:lnTo>
                <a:lnTo>
                  <a:pt x="2058245" y="2246405"/>
                </a:lnTo>
                <a:lnTo>
                  <a:pt x="2050306" y="2240372"/>
                </a:lnTo>
                <a:lnTo>
                  <a:pt x="2042050" y="2234338"/>
                </a:lnTo>
                <a:lnTo>
                  <a:pt x="2033793" y="2228939"/>
                </a:lnTo>
                <a:lnTo>
                  <a:pt x="2025219" y="2223223"/>
                </a:lnTo>
                <a:lnTo>
                  <a:pt x="2016327" y="2218142"/>
                </a:lnTo>
                <a:lnTo>
                  <a:pt x="2007753" y="2213061"/>
                </a:lnTo>
                <a:lnTo>
                  <a:pt x="1998861" y="2207980"/>
                </a:lnTo>
                <a:lnTo>
                  <a:pt x="1989652" y="2203534"/>
                </a:lnTo>
                <a:lnTo>
                  <a:pt x="1980760" y="2199088"/>
                </a:lnTo>
                <a:lnTo>
                  <a:pt x="1971551" y="2194643"/>
                </a:lnTo>
                <a:lnTo>
                  <a:pt x="1961706" y="2190832"/>
                </a:lnTo>
                <a:lnTo>
                  <a:pt x="1952179" y="2187021"/>
                </a:lnTo>
                <a:lnTo>
                  <a:pt x="1942335" y="2183528"/>
                </a:lnTo>
                <a:lnTo>
                  <a:pt x="1932808" y="2180352"/>
                </a:lnTo>
                <a:lnTo>
                  <a:pt x="1922963" y="2177177"/>
                </a:lnTo>
                <a:lnTo>
                  <a:pt x="1913119" y="2174318"/>
                </a:lnTo>
                <a:lnTo>
                  <a:pt x="1902639" y="2171778"/>
                </a:lnTo>
                <a:lnTo>
                  <a:pt x="1892795" y="2169555"/>
                </a:lnTo>
                <a:lnTo>
                  <a:pt x="1882315" y="2167332"/>
                </a:lnTo>
                <a:lnTo>
                  <a:pt x="1871836" y="2165427"/>
                </a:lnTo>
                <a:lnTo>
                  <a:pt x="1861356" y="2163839"/>
                </a:lnTo>
                <a:lnTo>
                  <a:pt x="1850559" y="2162251"/>
                </a:lnTo>
                <a:lnTo>
                  <a:pt x="1840397" y="2161298"/>
                </a:lnTo>
                <a:lnTo>
                  <a:pt x="1829600" y="2160663"/>
                </a:lnTo>
                <a:lnTo>
                  <a:pt x="1818167" y="2160028"/>
                </a:lnTo>
                <a:lnTo>
                  <a:pt x="1807688" y="2159710"/>
                </a:lnTo>
                <a:lnTo>
                  <a:pt x="1796891" y="2159710"/>
                </a:lnTo>
                <a:close/>
                <a:moveTo>
                  <a:pt x="1703527" y="1784350"/>
                </a:moveTo>
                <a:lnTo>
                  <a:pt x="1960753" y="1793877"/>
                </a:lnTo>
                <a:lnTo>
                  <a:pt x="1955037" y="1945990"/>
                </a:lnTo>
                <a:lnTo>
                  <a:pt x="1970280" y="1950118"/>
                </a:lnTo>
                <a:lnTo>
                  <a:pt x="1985841" y="1954247"/>
                </a:lnTo>
                <a:lnTo>
                  <a:pt x="2000766" y="1959010"/>
                </a:lnTo>
                <a:lnTo>
                  <a:pt x="2016010" y="1963774"/>
                </a:lnTo>
                <a:lnTo>
                  <a:pt x="2030935" y="1969172"/>
                </a:lnTo>
                <a:lnTo>
                  <a:pt x="2045225" y="1975206"/>
                </a:lnTo>
                <a:lnTo>
                  <a:pt x="2059833" y="1980922"/>
                </a:lnTo>
                <a:lnTo>
                  <a:pt x="2074441" y="1987273"/>
                </a:lnTo>
                <a:lnTo>
                  <a:pt x="2088414" y="1993942"/>
                </a:lnTo>
                <a:lnTo>
                  <a:pt x="2102069" y="2001246"/>
                </a:lnTo>
                <a:lnTo>
                  <a:pt x="2116042" y="2008550"/>
                </a:lnTo>
                <a:lnTo>
                  <a:pt x="2129697" y="2016172"/>
                </a:lnTo>
                <a:lnTo>
                  <a:pt x="2143035" y="2024111"/>
                </a:lnTo>
                <a:lnTo>
                  <a:pt x="2156055" y="2032367"/>
                </a:lnTo>
                <a:lnTo>
                  <a:pt x="2169075" y="2041259"/>
                </a:lnTo>
                <a:lnTo>
                  <a:pt x="2181778" y="2050151"/>
                </a:lnTo>
                <a:lnTo>
                  <a:pt x="2293243" y="1945990"/>
                </a:lnTo>
                <a:lnTo>
                  <a:pt x="2468220" y="2134941"/>
                </a:lnTo>
                <a:lnTo>
                  <a:pt x="2357390" y="2237831"/>
                </a:lnTo>
                <a:lnTo>
                  <a:pt x="2365330" y="2251169"/>
                </a:lnTo>
                <a:lnTo>
                  <a:pt x="2373269" y="2264507"/>
                </a:lnTo>
                <a:lnTo>
                  <a:pt x="2380573" y="2278162"/>
                </a:lnTo>
                <a:lnTo>
                  <a:pt x="2387559" y="2292135"/>
                </a:lnTo>
                <a:lnTo>
                  <a:pt x="2394228" y="2306107"/>
                </a:lnTo>
                <a:lnTo>
                  <a:pt x="2400897" y="2320715"/>
                </a:lnTo>
                <a:lnTo>
                  <a:pt x="2406930" y="2335323"/>
                </a:lnTo>
                <a:lnTo>
                  <a:pt x="2412647" y="2349614"/>
                </a:lnTo>
                <a:lnTo>
                  <a:pt x="2418045" y="2364539"/>
                </a:lnTo>
                <a:lnTo>
                  <a:pt x="2423444" y="2379465"/>
                </a:lnTo>
                <a:lnTo>
                  <a:pt x="2427890" y="2394708"/>
                </a:lnTo>
                <a:lnTo>
                  <a:pt x="2432335" y="2409951"/>
                </a:lnTo>
                <a:lnTo>
                  <a:pt x="2435829" y="2425194"/>
                </a:lnTo>
                <a:lnTo>
                  <a:pt x="2439639" y="2440754"/>
                </a:lnTo>
                <a:lnTo>
                  <a:pt x="2443133" y="2456315"/>
                </a:lnTo>
                <a:lnTo>
                  <a:pt x="2445673" y="2472193"/>
                </a:lnTo>
                <a:lnTo>
                  <a:pt x="2595563" y="2477909"/>
                </a:lnTo>
                <a:lnTo>
                  <a:pt x="2586354" y="2735136"/>
                </a:lnTo>
                <a:lnTo>
                  <a:pt x="2437099" y="2729420"/>
                </a:lnTo>
                <a:lnTo>
                  <a:pt x="2432971" y="2744980"/>
                </a:lnTo>
                <a:lnTo>
                  <a:pt x="2428842" y="2760541"/>
                </a:lnTo>
                <a:lnTo>
                  <a:pt x="2424079" y="2776419"/>
                </a:lnTo>
                <a:lnTo>
                  <a:pt x="2419315" y="2791027"/>
                </a:lnTo>
                <a:lnTo>
                  <a:pt x="2413599" y="2806270"/>
                </a:lnTo>
                <a:lnTo>
                  <a:pt x="2408201" y="2821196"/>
                </a:lnTo>
                <a:lnTo>
                  <a:pt x="2402167" y="2835804"/>
                </a:lnTo>
                <a:lnTo>
                  <a:pt x="2395816" y="2850094"/>
                </a:lnTo>
                <a:lnTo>
                  <a:pt x="2388829" y="2864702"/>
                </a:lnTo>
                <a:lnTo>
                  <a:pt x="2381525" y="2878992"/>
                </a:lnTo>
                <a:lnTo>
                  <a:pt x="2374221" y="2892647"/>
                </a:lnTo>
                <a:lnTo>
                  <a:pt x="2366917" y="2906303"/>
                </a:lnTo>
                <a:lnTo>
                  <a:pt x="2358661" y="2919640"/>
                </a:lnTo>
                <a:lnTo>
                  <a:pt x="2350404" y="2932978"/>
                </a:lnTo>
                <a:lnTo>
                  <a:pt x="2341512" y="2945998"/>
                </a:lnTo>
                <a:lnTo>
                  <a:pt x="2332620" y="2958701"/>
                </a:lnTo>
                <a:lnTo>
                  <a:pt x="2433606" y="3067625"/>
                </a:lnTo>
                <a:lnTo>
                  <a:pt x="2245290" y="3242603"/>
                </a:lnTo>
                <a:lnTo>
                  <a:pt x="2144940" y="3134949"/>
                </a:lnTo>
                <a:lnTo>
                  <a:pt x="2131285" y="3143205"/>
                </a:lnTo>
                <a:lnTo>
                  <a:pt x="2117947" y="3150509"/>
                </a:lnTo>
                <a:lnTo>
                  <a:pt x="2103657" y="3157813"/>
                </a:lnTo>
                <a:lnTo>
                  <a:pt x="2089684" y="3165117"/>
                </a:lnTo>
                <a:lnTo>
                  <a:pt x="2075394" y="3172103"/>
                </a:lnTo>
                <a:lnTo>
                  <a:pt x="2061104" y="3178455"/>
                </a:lnTo>
                <a:lnTo>
                  <a:pt x="2046496" y="3184488"/>
                </a:lnTo>
                <a:lnTo>
                  <a:pt x="2031570" y="3190205"/>
                </a:lnTo>
                <a:lnTo>
                  <a:pt x="2016645" y="3195603"/>
                </a:lnTo>
                <a:lnTo>
                  <a:pt x="2001402" y="3200684"/>
                </a:lnTo>
                <a:lnTo>
                  <a:pt x="1986159" y="3205448"/>
                </a:lnTo>
                <a:lnTo>
                  <a:pt x="1970598" y="3209576"/>
                </a:lnTo>
                <a:lnTo>
                  <a:pt x="1955037" y="3213704"/>
                </a:lnTo>
                <a:lnTo>
                  <a:pt x="1939477" y="3217515"/>
                </a:lnTo>
                <a:lnTo>
                  <a:pt x="1923916" y="3220373"/>
                </a:lnTo>
                <a:lnTo>
                  <a:pt x="1908038" y="3223231"/>
                </a:lnTo>
                <a:lnTo>
                  <a:pt x="1902322" y="3370263"/>
                </a:lnTo>
                <a:lnTo>
                  <a:pt x="1645095" y="3360736"/>
                </a:lnTo>
                <a:lnTo>
                  <a:pt x="1650493" y="3213704"/>
                </a:lnTo>
                <a:lnTo>
                  <a:pt x="1634615" y="3209576"/>
                </a:lnTo>
                <a:lnTo>
                  <a:pt x="1619054" y="3205130"/>
                </a:lnTo>
                <a:lnTo>
                  <a:pt x="1603494" y="3200684"/>
                </a:lnTo>
                <a:lnTo>
                  <a:pt x="1588251" y="3195603"/>
                </a:lnTo>
                <a:lnTo>
                  <a:pt x="1573325" y="3189887"/>
                </a:lnTo>
                <a:lnTo>
                  <a:pt x="1558717" y="3184488"/>
                </a:lnTo>
                <a:lnTo>
                  <a:pt x="1543792" y="3178137"/>
                </a:lnTo>
                <a:lnTo>
                  <a:pt x="1529184" y="3171786"/>
                </a:lnTo>
                <a:lnTo>
                  <a:pt x="1515211" y="3164482"/>
                </a:lnTo>
                <a:lnTo>
                  <a:pt x="1500921" y="3157496"/>
                </a:lnTo>
                <a:lnTo>
                  <a:pt x="1486948" y="3150192"/>
                </a:lnTo>
                <a:lnTo>
                  <a:pt x="1472975" y="3142252"/>
                </a:lnTo>
                <a:lnTo>
                  <a:pt x="1459637" y="3134313"/>
                </a:lnTo>
                <a:lnTo>
                  <a:pt x="1446300" y="3125739"/>
                </a:lnTo>
                <a:lnTo>
                  <a:pt x="1433280" y="3117165"/>
                </a:lnTo>
                <a:lnTo>
                  <a:pt x="1420577" y="3107638"/>
                </a:lnTo>
                <a:lnTo>
                  <a:pt x="1312606" y="3207988"/>
                </a:lnTo>
                <a:lnTo>
                  <a:pt x="1137310" y="3019673"/>
                </a:lnTo>
                <a:lnTo>
                  <a:pt x="1245917" y="2918688"/>
                </a:lnTo>
                <a:lnTo>
                  <a:pt x="1238296" y="2905350"/>
                </a:lnTo>
                <a:lnTo>
                  <a:pt x="1230357" y="2891377"/>
                </a:lnTo>
                <a:lnTo>
                  <a:pt x="1223053" y="2877722"/>
                </a:lnTo>
                <a:lnTo>
                  <a:pt x="1216066" y="2863749"/>
                </a:lnTo>
                <a:lnTo>
                  <a:pt x="1209397" y="2849459"/>
                </a:lnTo>
                <a:lnTo>
                  <a:pt x="1203046" y="2834851"/>
                </a:lnTo>
                <a:lnTo>
                  <a:pt x="1197012" y="2820560"/>
                </a:lnTo>
                <a:lnTo>
                  <a:pt x="1191296" y="2805635"/>
                </a:lnTo>
                <a:lnTo>
                  <a:pt x="1186215" y="2790710"/>
                </a:lnTo>
                <a:lnTo>
                  <a:pt x="1181134" y="2775466"/>
                </a:lnTo>
                <a:lnTo>
                  <a:pt x="1176688" y="2760223"/>
                </a:lnTo>
                <a:lnTo>
                  <a:pt x="1172560" y="2744980"/>
                </a:lnTo>
                <a:lnTo>
                  <a:pt x="1168432" y="2729420"/>
                </a:lnTo>
                <a:lnTo>
                  <a:pt x="1164938" y="2713859"/>
                </a:lnTo>
                <a:lnTo>
                  <a:pt x="1161763" y="2697981"/>
                </a:lnTo>
                <a:lnTo>
                  <a:pt x="1159222" y="2682420"/>
                </a:lnTo>
                <a:lnTo>
                  <a:pt x="1009650" y="2676704"/>
                </a:lnTo>
                <a:lnTo>
                  <a:pt x="1019494" y="2419478"/>
                </a:lnTo>
                <a:lnTo>
                  <a:pt x="1169384" y="2425194"/>
                </a:lnTo>
                <a:lnTo>
                  <a:pt x="1173513" y="2409633"/>
                </a:lnTo>
                <a:lnTo>
                  <a:pt x="1177641" y="2393755"/>
                </a:lnTo>
                <a:lnTo>
                  <a:pt x="1182404" y="2378512"/>
                </a:lnTo>
                <a:lnTo>
                  <a:pt x="1187803" y="2363904"/>
                </a:lnTo>
                <a:lnTo>
                  <a:pt x="1193202" y="2348978"/>
                </a:lnTo>
                <a:lnTo>
                  <a:pt x="1198918" y="2334053"/>
                </a:lnTo>
                <a:lnTo>
                  <a:pt x="1205269" y="2319445"/>
                </a:lnTo>
                <a:lnTo>
                  <a:pt x="1211620" y="2305155"/>
                </a:lnTo>
                <a:lnTo>
                  <a:pt x="1218607" y="2290864"/>
                </a:lnTo>
                <a:lnTo>
                  <a:pt x="1225593" y="2277209"/>
                </a:lnTo>
                <a:lnTo>
                  <a:pt x="1233215" y="2263554"/>
                </a:lnTo>
                <a:lnTo>
                  <a:pt x="1240836" y="2249581"/>
                </a:lnTo>
                <a:lnTo>
                  <a:pt x="1248775" y="2236243"/>
                </a:lnTo>
                <a:lnTo>
                  <a:pt x="1257349" y="2223223"/>
                </a:lnTo>
                <a:lnTo>
                  <a:pt x="1265606" y="2210203"/>
                </a:lnTo>
                <a:lnTo>
                  <a:pt x="1274815" y="2197818"/>
                </a:lnTo>
                <a:lnTo>
                  <a:pt x="1171607" y="2086988"/>
                </a:lnTo>
                <a:lnTo>
                  <a:pt x="1360558" y="1912011"/>
                </a:lnTo>
                <a:lnTo>
                  <a:pt x="1464083" y="2023476"/>
                </a:lnTo>
                <a:lnTo>
                  <a:pt x="1477421" y="2015537"/>
                </a:lnTo>
                <a:lnTo>
                  <a:pt x="1491076" y="2007915"/>
                </a:lnTo>
                <a:lnTo>
                  <a:pt x="1504732" y="2000611"/>
                </a:lnTo>
                <a:lnTo>
                  <a:pt x="1518387" y="1993625"/>
                </a:lnTo>
                <a:lnTo>
                  <a:pt x="1532677" y="1986956"/>
                </a:lnTo>
                <a:lnTo>
                  <a:pt x="1546650" y="1980605"/>
                </a:lnTo>
                <a:lnTo>
                  <a:pt x="1561258" y="1974571"/>
                </a:lnTo>
                <a:lnTo>
                  <a:pt x="1575548" y="1969172"/>
                </a:lnTo>
                <a:lnTo>
                  <a:pt x="1590474" y="1963774"/>
                </a:lnTo>
                <a:lnTo>
                  <a:pt x="1605399" y="1958693"/>
                </a:lnTo>
                <a:lnTo>
                  <a:pt x="1620325" y="1954247"/>
                </a:lnTo>
                <a:lnTo>
                  <a:pt x="1635568" y="1950118"/>
                </a:lnTo>
                <a:lnTo>
                  <a:pt x="1650811" y="1945990"/>
                </a:lnTo>
                <a:lnTo>
                  <a:pt x="1666371" y="1942815"/>
                </a:lnTo>
                <a:lnTo>
                  <a:pt x="1681932" y="1939321"/>
                </a:lnTo>
                <a:lnTo>
                  <a:pt x="1697493" y="1936781"/>
                </a:lnTo>
                <a:lnTo>
                  <a:pt x="1703527" y="1784350"/>
                </a:lnTo>
                <a:close/>
                <a:moveTo>
                  <a:pt x="499967" y="1495425"/>
                </a:moveTo>
                <a:lnTo>
                  <a:pt x="512673" y="1507816"/>
                </a:lnTo>
                <a:lnTo>
                  <a:pt x="526015" y="1520207"/>
                </a:lnTo>
                <a:lnTo>
                  <a:pt x="540309" y="1532916"/>
                </a:lnTo>
                <a:lnTo>
                  <a:pt x="555557" y="1545307"/>
                </a:lnTo>
                <a:lnTo>
                  <a:pt x="571122" y="1557381"/>
                </a:lnTo>
                <a:lnTo>
                  <a:pt x="587958" y="1569136"/>
                </a:lnTo>
                <a:lnTo>
                  <a:pt x="596217" y="1574220"/>
                </a:lnTo>
                <a:lnTo>
                  <a:pt x="604794" y="1579939"/>
                </a:lnTo>
                <a:lnTo>
                  <a:pt x="613371" y="1584705"/>
                </a:lnTo>
                <a:lnTo>
                  <a:pt x="622265" y="1589788"/>
                </a:lnTo>
                <a:lnTo>
                  <a:pt x="639736" y="1608851"/>
                </a:lnTo>
                <a:lnTo>
                  <a:pt x="657525" y="1628868"/>
                </a:lnTo>
                <a:lnTo>
                  <a:pt x="692150" y="1668583"/>
                </a:lnTo>
                <a:lnTo>
                  <a:pt x="641960" y="1916723"/>
                </a:lnTo>
                <a:lnTo>
                  <a:pt x="640054" y="1924030"/>
                </a:lnTo>
                <a:lnTo>
                  <a:pt x="637830" y="1931338"/>
                </a:lnTo>
                <a:lnTo>
                  <a:pt x="635289" y="1938328"/>
                </a:lnTo>
                <a:lnTo>
                  <a:pt x="631795" y="1945000"/>
                </a:lnTo>
                <a:lnTo>
                  <a:pt x="628618" y="1951672"/>
                </a:lnTo>
                <a:lnTo>
                  <a:pt x="624489" y="1958026"/>
                </a:lnTo>
                <a:lnTo>
                  <a:pt x="620041" y="1963745"/>
                </a:lnTo>
                <a:lnTo>
                  <a:pt x="615277" y="1969464"/>
                </a:lnTo>
                <a:lnTo>
                  <a:pt x="247746" y="2374875"/>
                </a:lnTo>
                <a:lnTo>
                  <a:pt x="244252" y="2379323"/>
                </a:lnTo>
                <a:lnTo>
                  <a:pt x="240122" y="2382818"/>
                </a:lnTo>
                <a:lnTo>
                  <a:pt x="235675" y="2386631"/>
                </a:lnTo>
                <a:lnTo>
                  <a:pt x="231228" y="2390126"/>
                </a:lnTo>
                <a:lnTo>
                  <a:pt x="226781" y="2393303"/>
                </a:lnTo>
                <a:lnTo>
                  <a:pt x="222334" y="2395845"/>
                </a:lnTo>
                <a:lnTo>
                  <a:pt x="217251" y="2399022"/>
                </a:lnTo>
                <a:lnTo>
                  <a:pt x="212486" y="2401246"/>
                </a:lnTo>
                <a:lnTo>
                  <a:pt x="207404" y="2403470"/>
                </a:lnTo>
                <a:lnTo>
                  <a:pt x="202639" y="2405377"/>
                </a:lnTo>
                <a:lnTo>
                  <a:pt x="197239" y="2406965"/>
                </a:lnTo>
                <a:lnTo>
                  <a:pt x="192156" y="2408236"/>
                </a:lnTo>
                <a:lnTo>
                  <a:pt x="187074" y="2409189"/>
                </a:lnTo>
                <a:lnTo>
                  <a:pt x="181673" y="2410460"/>
                </a:lnTo>
                <a:lnTo>
                  <a:pt x="176273" y="2411095"/>
                </a:lnTo>
                <a:lnTo>
                  <a:pt x="170873" y="2411413"/>
                </a:lnTo>
                <a:lnTo>
                  <a:pt x="165473" y="2411413"/>
                </a:lnTo>
                <a:lnTo>
                  <a:pt x="160073" y="2411413"/>
                </a:lnTo>
                <a:lnTo>
                  <a:pt x="154990" y="2411095"/>
                </a:lnTo>
                <a:lnTo>
                  <a:pt x="149272" y="2410460"/>
                </a:lnTo>
                <a:lnTo>
                  <a:pt x="144190" y="2409825"/>
                </a:lnTo>
                <a:lnTo>
                  <a:pt x="139107" y="2408554"/>
                </a:lnTo>
                <a:lnTo>
                  <a:pt x="133707" y="2406965"/>
                </a:lnTo>
                <a:lnTo>
                  <a:pt x="128625" y="2405377"/>
                </a:lnTo>
                <a:lnTo>
                  <a:pt x="123224" y="2403470"/>
                </a:lnTo>
                <a:lnTo>
                  <a:pt x="118459" y="2401246"/>
                </a:lnTo>
                <a:lnTo>
                  <a:pt x="113377" y="2399022"/>
                </a:lnTo>
                <a:lnTo>
                  <a:pt x="108612" y="2395845"/>
                </a:lnTo>
                <a:lnTo>
                  <a:pt x="104165" y="2392985"/>
                </a:lnTo>
                <a:lnTo>
                  <a:pt x="99082" y="2390126"/>
                </a:lnTo>
                <a:lnTo>
                  <a:pt x="94635" y="2386313"/>
                </a:lnTo>
                <a:lnTo>
                  <a:pt x="90506" y="2382501"/>
                </a:lnTo>
                <a:lnTo>
                  <a:pt x="86058" y="2378688"/>
                </a:lnTo>
                <a:lnTo>
                  <a:pt x="82564" y="2374875"/>
                </a:lnTo>
                <a:lnTo>
                  <a:pt x="78752" y="2370427"/>
                </a:lnTo>
                <a:lnTo>
                  <a:pt x="75258" y="2365661"/>
                </a:lnTo>
                <a:lnTo>
                  <a:pt x="72081" y="2361213"/>
                </a:lnTo>
                <a:lnTo>
                  <a:pt x="69222" y="2356448"/>
                </a:lnTo>
                <a:lnTo>
                  <a:pt x="66364" y="2351999"/>
                </a:lnTo>
                <a:lnTo>
                  <a:pt x="64140" y="2346916"/>
                </a:lnTo>
                <a:lnTo>
                  <a:pt x="61916" y="2342150"/>
                </a:lnTo>
                <a:lnTo>
                  <a:pt x="60328" y="2336749"/>
                </a:lnTo>
                <a:lnTo>
                  <a:pt x="58422" y="2331983"/>
                </a:lnTo>
                <a:lnTo>
                  <a:pt x="57151" y="2326900"/>
                </a:lnTo>
                <a:lnTo>
                  <a:pt x="55563" y="2321498"/>
                </a:lnTo>
                <a:lnTo>
                  <a:pt x="54928" y="2316097"/>
                </a:lnTo>
                <a:lnTo>
                  <a:pt x="54293" y="2310696"/>
                </a:lnTo>
                <a:lnTo>
                  <a:pt x="53975" y="2305612"/>
                </a:lnTo>
                <a:lnTo>
                  <a:pt x="53975" y="2299893"/>
                </a:lnTo>
                <a:lnTo>
                  <a:pt x="53975" y="2294810"/>
                </a:lnTo>
                <a:lnTo>
                  <a:pt x="54293" y="2289726"/>
                </a:lnTo>
                <a:lnTo>
                  <a:pt x="54928" y="2284007"/>
                </a:lnTo>
                <a:lnTo>
                  <a:pt x="55563" y="2278924"/>
                </a:lnTo>
                <a:lnTo>
                  <a:pt x="56834" y="2273523"/>
                </a:lnTo>
                <a:lnTo>
                  <a:pt x="58422" y="2268439"/>
                </a:lnTo>
                <a:lnTo>
                  <a:pt x="60328" y="2263355"/>
                </a:lnTo>
                <a:lnTo>
                  <a:pt x="61916" y="2257954"/>
                </a:lnTo>
                <a:lnTo>
                  <a:pt x="64140" y="2253188"/>
                </a:lnTo>
                <a:lnTo>
                  <a:pt x="66364" y="2248105"/>
                </a:lnTo>
                <a:lnTo>
                  <a:pt x="69222" y="2243021"/>
                </a:lnTo>
                <a:lnTo>
                  <a:pt x="72081" y="2238573"/>
                </a:lnTo>
                <a:lnTo>
                  <a:pt x="75258" y="2233807"/>
                </a:lnTo>
                <a:lnTo>
                  <a:pt x="78752" y="2229359"/>
                </a:lnTo>
                <a:lnTo>
                  <a:pt x="82882" y="2224911"/>
                </a:lnTo>
                <a:lnTo>
                  <a:pt x="429129" y="1842376"/>
                </a:lnTo>
                <a:lnTo>
                  <a:pt x="499967" y="1495425"/>
                </a:lnTo>
                <a:close/>
                <a:moveTo>
                  <a:pt x="2178844" y="1055220"/>
                </a:moveTo>
                <a:lnTo>
                  <a:pt x="2166450" y="1055537"/>
                </a:lnTo>
                <a:lnTo>
                  <a:pt x="2154055" y="1056172"/>
                </a:lnTo>
                <a:lnTo>
                  <a:pt x="2141978" y="1058076"/>
                </a:lnTo>
                <a:lnTo>
                  <a:pt x="2129584" y="1059979"/>
                </a:lnTo>
                <a:lnTo>
                  <a:pt x="2117507" y="1062518"/>
                </a:lnTo>
                <a:lnTo>
                  <a:pt x="2105430" y="1066008"/>
                </a:lnTo>
                <a:lnTo>
                  <a:pt x="2093671" y="1070133"/>
                </a:lnTo>
                <a:lnTo>
                  <a:pt x="2081594" y="1074575"/>
                </a:lnTo>
                <a:lnTo>
                  <a:pt x="2070153" y="1079334"/>
                </a:lnTo>
                <a:lnTo>
                  <a:pt x="2058712" y="1085363"/>
                </a:lnTo>
                <a:lnTo>
                  <a:pt x="2047588" y="1091709"/>
                </a:lnTo>
                <a:lnTo>
                  <a:pt x="2036783" y="1098372"/>
                </a:lnTo>
                <a:lnTo>
                  <a:pt x="2025977" y="1105987"/>
                </a:lnTo>
                <a:lnTo>
                  <a:pt x="2015490" y="1114236"/>
                </a:lnTo>
                <a:lnTo>
                  <a:pt x="2005320" y="1122803"/>
                </a:lnTo>
                <a:lnTo>
                  <a:pt x="1996103" y="1132005"/>
                </a:lnTo>
                <a:lnTo>
                  <a:pt x="1987204" y="1141206"/>
                </a:lnTo>
                <a:lnTo>
                  <a:pt x="1978941" y="1151042"/>
                </a:lnTo>
                <a:lnTo>
                  <a:pt x="1971314" y="1161513"/>
                </a:lnTo>
                <a:lnTo>
                  <a:pt x="1964322" y="1171666"/>
                </a:lnTo>
                <a:lnTo>
                  <a:pt x="1957330" y="1182454"/>
                </a:lnTo>
                <a:lnTo>
                  <a:pt x="1951610" y="1193242"/>
                </a:lnTo>
                <a:lnTo>
                  <a:pt x="1945889" y="1204348"/>
                </a:lnTo>
                <a:lnTo>
                  <a:pt x="1941122" y="1216088"/>
                </a:lnTo>
                <a:lnTo>
                  <a:pt x="1936673" y="1227510"/>
                </a:lnTo>
                <a:lnTo>
                  <a:pt x="1932859" y="1239250"/>
                </a:lnTo>
                <a:lnTo>
                  <a:pt x="1929999" y="1251307"/>
                </a:lnTo>
                <a:lnTo>
                  <a:pt x="1927456" y="1263047"/>
                </a:lnTo>
                <a:lnTo>
                  <a:pt x="1925231" y="1275421"/>
                </a:lnTo>
                <a:lnTo>
                  <a:pt x="1923642" y="1287796"/>
                </a:lnTo>
                <a:lnTo>
                  <a:pt x="1923007" y="1299853"/>
                </a:lnTo>
                <a:lnTo>
                  <a:pt x="1922371" y="1312545"/>
                </a:lnTo>
                <a:lnTo>
                  <a:pt x="1923007" y="1324919"/>
                </a:lnTo>
                <a:lnTo>
                  <a:pt x="1923642" y="1336976"/>
                </a:lnTo>
                <a:lnTo>
                  <a:pt x="1925231" y="1349351"/>
                </a:lnTo>
                <a:lnTo>
                  <a:pt x="1927456" y="1361408"/>
                </a:lnTo>
                <a:lnTo>
                  <a:pt x="1929999" y="1373465"/>
                </a:lnTo>
                <a:lnTo>
                  <a:pt x="1933177" y="1385522"/>
                </a:lnTo>
                <a:lnTo>
                  <a:pt x="1936990" y="1397579"/>
                </a:lnTo>
                <a:lnTo>
                  <a:pt x="1941440" y="1409002"/>
                </a:lnTo>
                <a:lnTo>
                  <a:pt x="1946843" y="1420424"/>
                </a:lnTo>
                <a:lnTo>
                  <a:pt x="1952563" y="1432164"/>
                </a:lnTo>
                <a:lnTo>
                  <a:pt x="1958919" y="1443269"/>
                </a:lnTo>
                <a:lnTo>
                  <a:pt x="1965593" y="1454375"/>
                </a:lnTo>
                <a:lnTo>
                  <a:pt x="1973539" y="1465163"/>
                </a:lnTo>
                <a:lnTo>
                  <a:pt x="1981802" y="1475633"/>
                </a:lnTo>
                <a:lnTo>
                  <a:pt x="1990065" y="1485152"/>
                </a:lnTo>
                <a:lnTo>
                  <a:pt x="1999281" y="1494671"/>
                </a:lnTo>
                <a:lnTo>
                  <a:pt x="2008816" y="1503872"/>
                </a:lnTo>
                <a:lnTo>
                  <a:pt x="2018350" y="1511805"/>
                </a:lnTo>
                <a:lnTo>
                  <a:pt x="2028838" y="1519737"/>
                </a:lnTo>
                <a:lnTo>
                  <a:pt x="2039325" y="1526717"/>
                </a:lnTo>
                <a:lnTo>
                  <a:pt x="2049813" y="1533381"/>
                </a:lnTo>
                <a:lnTo>
                  <a:pt x="2060937" y="1539409"/>
                </a:lnTo>
                <a:lnTo>
                  <a:pt x="2072060" y="1544803"/>
                </a:lnTo>
                <a:lnTo>
                  <a:pt x="2083501" y="1549880"/>
                </a:lnTo>
                <a:lnTo>
                  <a:pt x="2094942" y="1554005"/>
                </a:lnTo>
                <a:lnTo>
                  <a:pt x="2107019" y="1557812"/>
                </a:lnTo>
                <a:lnTo>
                  <a:pt x="2118778" y="1560985"/>
                </a:lnTo>
                <a:lnTo>
                  <a:pt x="2130855" y="1563523"/>
                </a:lnTo>
                <a:lnTo>
                  <a:pt x="2142932" y="1565745"/>
                </a:lnTo>
                <a:lnTo>
                  <a:pt x="2155326" y="1567331"/>
                </a:lnTo>
                <a:lnTo>
                  <a:pt x="2167721" y="1567966"/>
                </a:lnTo>
                <a:lnTo>
                  <a:pt x="2179798" y="1568283"/>
                </a:lnTo>
                <a:lnTo>
                  <a:pt x="2192510" y="1567966"/>
                </a:lnTo>
                <a:lnTo>
                  <a:pt x="2204905" y="1567014"/>
                </a:lnTo>
                <a:lnTo>
                  <a:pt x="2216982" y="1565427"/>
                </a:lnTo>
                <a:lnTo>
                  <a:pt x="2229058" y="1563206"/>
                </a:lnTo>
                <a:lnTo>
                  <a:pt x="2241135" y="1560668"/>
                </a:lnTo>
                <a:lnTo>
                  <a:pt x="2253212" y="1557178"/>
                </a:lnTo>
                <a:lnTo>
                  <a:pt x="2264971" y="1553370"/>
                </a:lnTo>
                <a:lnTo>
                  <a:pt x="2277048" y="1548928"/>
                </a:lnTo>
                <a:lnTo>
                  <a:pt x="2288489" y="1543851"/>
                </a:lnTo>
                <a:lnTo>
                  <a:pt x="2299930" y="1538140"/>
                </a:lnTo>
                <a:lnTo>
                  <a:pt x="2311053" y="1532111"/>
                </a:lnTo>
                <a:lnTo>
                  <a:pt x="2321859" y="1524814"/>
                </a:lnTo>
                <a:lnTo>
                  <a:pt x="2332665" y="1517516"/>
                </a:lnTo>
                <a:lnTo>
                  <a:pt x="2343152" y="1509266"/>
                </a:lnTo>
                <a:lnTo>
                  <a:pt x="2353322" y="1500382"/>
                </a:lnTo>
                <a:lnTo>
                  <a:pt x="2362539" y="1491498"/>
                </a:lnTo>
                <a:lnTo>
                  <a:pt x="2371437" y="1482296"/>
                </a:lnTo>
                <a:lnTo>
                  <a:pt x="2379701" y="1472143"/>
                </a:lnTo>
                <a:lnTo>
                  <a:pt x="2387328" y="1462307"/>
                </a:lnTo>
                <a:lnTo>
                  <a:pt x="2394955" y="1451836"/>
                </a:lnTo>
                <a:lnTo>
                  <a:pt x="2400994" y="1441048"/>
                </a:lnTo>
                <a:lnTo>
                  <a:pt x="2407350" y="1430260"/>
                </a:lnTo>
                <a:lnTo>
                  <a:pt x="2412753" y="1419155"/>
                </a:lnTo>
                <a:lnTo>
                  <a:pt x="2417520" y="1407415"/>
                </a:lnTo>
                <a:lnTo>
                  <a:pt x="2421969" y="1395993"/>
                </a:lnTo>
                <a:lnTo>
                  <a:pt x="2425783" y="1384253"/>
                </a:lnTo>
                <a:lnTo>
                  <a:pt x="2428961" y="1372196"/>
                </a:lnTo>
                <a:lnTo>
                  <a:pt x="2431504" y="1360139"/>
                </a:lnTo>
                <a:lnTo>
                  <a:pt x="2433411" y="1348081"/>
                </a:lnTo>
                <a:lnTo>
                  <a:pt x="2435000" y="1336024"/>
                </a:lnTo>
                <a:lnTo>
                  <a:pt x="2435635" y="1323333"/>
                </a:lnTo>
                <a:lnTo>
                  <a:pt x="2435953" y="1310958"/>
                </a:lnTo>
                <a:lnTo>
                  <a:pt x="2435635" y="1298901"/>
                </a:lnTo>
                <a:lnTo>
                  <a:pt x="2435000" y="1286527"/>
                </a:lnTo>
                <a:lnTo>
                  <a:pt x="2433411" y="1274152"/>
                </a:lnTo>
                <a:lnTo>
                  <a:pt x="2431186" y="1262095"/>
                </a:lnTo>
                <a:lnTo>
                  <a:pt x="2428643" y="1250038"/>
                </a:lnTo>
                <a:lnTo>
                  <a:pt x="2425465" y="1237981"/>
                </a:lnTo>
                <a:lnTo>
                  <a:pt x="2421652" y="1225924"/>
                </a:lnTo>
                <a:lnTo>
                  <a:pt x="2416884" y="1214501"/>
                </a:lnTo>
                <a:lnTo>
                  <a:pt x="2411799" y="1203079"/>
                </a:lnTo>
                <a:lnTo>
                  <a:pt x="2406079" y="1191339"/>
                </a:lnTo>
                <a:lnTo>
                  <a:pt x="2399723" y="1180233"/>
                </a:lnTo>
                <a:lnTo>
                  <a:pt x="2393049" y="1169128"/>
                </a:lnTo>
                <a:lnTo>
                  <a:pt x="2385103" y="1158657"/>
                </a:lnTo>
                <a:lnTo>
                  <a:pt x="2376840" y="1148187"/>
                </a:lnTo>
                <a:lnTo>
                  <a:pt x="2368259" y="1138351"/>
                </a:lnTo>
                <a:lnTo>
                  <a:pt x="2359043" y="1128832"/>
                </a:lnTo>
                <a:lnTo>
                  <a:pt x="2349826" y="1120265"/>
                </a:lnTo>
                <a:lnTo>
                  <a:pt x="2340292" y="1111698"/>
                </a:lnTo>
                <a:lnTo>
                  <a:pt x="2329804" y="1103766"/>
                </a:lnTo>
                <a:lnTo>
                  <a:pt x="2319317" y="1096785"/>
                </a:lnTo>
                <a:lnTo>
                  <a:pt x="2308829" y="1090122"/>
                </a:lnTo>
                <a:lnTo>
                  <a:pt x="2297705" y="1084094"/>
                </a:lnTo>
                <a:lnTo>
                  <a:pt x="2286582" y="1078700"/>
                </a:lnTo>
                <a:lnTo>
                  <a:pt x="2275141" y="1073623"/>
                </a:lnTo>
                <a:lnTo>
                  <a:pt x="2263700" y="1069181"/>
                </a:lnTo>
                <a:lnTo>
                  <a:pt x="2251623" y="1065691"/>
                </a:lnTo>
                <a:lnTo>
                  <a:pt x="2239864" y="1062518"/>
                </a:lnTo>
                <a:lnTo>
                  <a:pt x="2227787" y="1059979"/>
                </a:lnTo>
                <a:lnTo>
                  <a:pt x="2215710" y="1057758"/>
                </a:lnTo>
                <a:lnTo>
                  <a:pt x="2203316" y="1056172"/>
                </a:lnTo>
                <a:lnTo>
                  <a:pt x="2190921" y="1055537"/>
                </a:lnTo>
                <a:lnTo>
                  <a:pt x="2178844" y="1055220"/>
                </a:lnTo>
                <a:close/>
                <a:moveTo>
                  <a:pt x="2144839" y="823913"/>
                </a:moveTo>
                <a:lnTo>
                  <a:pt x="2301519" y="838826"/>
                </a:lnTo>
                <a:lnTo>
                  <a:pt x="2292938" y="930841"/>
                </a:lnTo>
                <a:lnTo>
                  <a:pt x="2302155" y="933379"/>
                </a:lnTo>
                <a:lnTo>
                  <a:pt x="2311053" y="936235"/>
                </a:lnTo>
                <a:lnTo>
                  <a:pt x="2319952" y="939725"/>
                </a:lnTo>
                <a:lnTo>
                  <a:pt x="2328851" y="943215"/>
                </a:lnTo>
                <a:lnTo>
                  <a:pt x="2338067" y="946706"/>
                </a:lnTo>
                <a:lnTo>
                  <a:pt x="2346330" y="950513"/>
                </a:lnTo>
                <a:lnTo>
                  <a:pt x="2354911" y="954638"/>
                </a:lnTo>
                <a:lnTo>
                  <a:pt x="2363492" y="959080"/>
                </a:lnTo>
                <a:lnTo>
                  <a:pt x="2372073" y="963522"/>
                </a:lnTo>
                <a:lnTo>
                  <a:pt x="2380654" y="968282"/>
                </a:lnTo>
                <a:lnTo>
                  <a:pt x="2388917" y="973358"/>
                </a:lnTo>
                <a:lnTo>
                  <a:pt x="2397180" y="978752"/>
                </a:lnTo>
                <a:lnTo>
                  <a:pt x="2405125" y="983829"/>
                </a:lnTo>
                <a:lnTo>
                  <a:pt x="2413071" y="989540"/>
                </a:lnTo>
                <a:lnTo>
                  <a:pt x="2420698" y="995569"/>
                </a:lnTo>
                <a:lnTo>
                  <a:pt x="2428643" y="1001280"/>
                </a:lnTo>
                <a:lnTo>
                  <a:pt x="2499197" y="943215"/>
                </a:lnTo>
                <a:lnTo>
                  <a:pt x="2599625" y="1063787"/>
                </a:lnTo>
                <a:lnTo>
                  <a:pt x="2529389" y="1122169"/>
                </a:lnTo>
                <a:lnTo>
                  <a:pt x="2533839" y="1130736"/>
                </a:lnTo>
                <a:lnTo>
                  <a:pt x="2538288" y="1139620"/>
                </a:lnTo>
                <a:lnTo>
                  <a:pt x="2542420" y="1148504"/>
                </a:lnTo>
                <a:lnTo>
                  <a:pt x="2546551" y="1157388"/>
                </a:lnTo>
                <a:lnTo>
                  <a:pt x="2550365" y="1166590"/>
                </a:lnTo>
                <a:lnTo>
                  <a:pt x="2553543" y="1175474"/>
                </a:lnTo>
                <a:lnTo>
                  <a:pt x="2557039" y="1184676"/>
                </a:lnTo>
                <a:lnTo>
                  <a:pt x="2559899" y="1193560"/>
                </a:lnTo>
                <a:lnTo>
                  <a:pt x="2562442" y="1203079"/>
                </a:lnTo>
                <a:lnTo>
                  <a:pt x="2564984" y="1212280"/>
                </a:lnTo>
                <a:lnTo>
                  <a:pt x="2567527" y="1221799"/>
                </a:lnTo>
                <a:lnTo>
                  <a:pt x="2569116" y="1231318"/>
                </a:lnTo>
                <a:lnTo>
                  <a:pt x="2571022" y="1240519"/>
                </a:lnTo>
                <a:lnTo>
                  <a:pt x="2572612" y="1249721"/>
                </a:lnTo>
                <a:lnTo>
                  <a:pt x="2574201" y="1259557"/>
                </a:lnTo>
                <a:lnTo>
                  <a:pt x="2575154" y="1269075"/>
                </a:lnTo>
                <a:lnTo>
                  <a:pt x="2665412" y="1277325"/>
                </a:lnTo>
                <a:lnTo>
                  <a:pt x="2650793" y="1433433"/>
                </a:lnTo>
                <a:lnTo>
                  <a:pt x="2561170" y="1425501"/>
                </a:lnTo>
                <a:lnTo>
                  <a:pt x="2558310" y="1434385"/>
                </a:lnTo>
                <a:lnTo>
                  <a:pt x="2555132" y="1443587"/>
                </a:lnTo>
                <a:lnTo>
                  <a:pt x="2552272" y="1452471"/>
                </a:lnTo>
                <a:lnTo>
                  <a:pt x="2548458" y="1461355"/>
                </a:lnTo>
                <a:lnTo>
                  <a:pt x="2544644" y="1470239"/>
                </a:lnTo>
                <a:lnTo>
                  <a:pt x="2540513" y="1479124"/>
                </a:lnTo>
                <a:lnTo>
                  <a:pt x="2536381" y="1488008"/>
                </a:lnTo>
                <a:lnTo>
                  <a:pt x="2531932" y="1496575"/>
                </a:lnTo>
                <a:lnTo>
                  <a:pt x="2527482" y="1505142"/>
                </a:lnTo>
                <a:lnTo>
                  <a:pt x="2522715" y="1513708"/>
                </a:lnTo>
                <a:lnTo>
                  <a:pt x="2517630" y="1521958"/>
                </a:lnTo>
                <a:lnTo>
                  <a:pt x="2512228" y="1530208"/>
                </a:lnTo>
                <a:lnTo>
                  <a:pt x="2506825" y="1538140"/>
                </a:lnTo>
                <a:lnTo>
                  <a:pt x="2501104" y="1546390"/>
                </a:lnTo>
                <a:lnTo>
                  <a:pt x="2495384" y="1554322"/>
                </a:lnTo>
                <a:lnTo>
                  <a:pt x="2489027" y="1561937"/>
                </a:lnTo>
                <a:lnTo>
                  <a:pt x="2546233" y="1631107"/>
                </a:lnTo>
                <a:lnTo>
                  <a:pt x="2425465" y="1731372"/>
                </a:lnTo>
                <a:lnTo>
                  <a:pt x="2367624" y="1662202"/>
                </a:lnTo>
                <a:lnTo>
                  <a:pt x="2359043" y="1666644"/>
                </a:lnTo>
                <a:lnTo>
                  <a:pt x="2350144" y="1671086"/>
                </a:lnTo>
                <a:lnTo>
                  <a:pt x="2341245" y="1675211"/>
                </a:lnTo>
                <a:lnTo>
                  <a:pt x="2332029" y="1679018"/>
                </a:lnTo>
                <a:lnTo>
                  <a:pt x="2323130" y="1682826"/>
                </a:lnTo>
                <a:lnTo>
                  <a:pt x="2313596" y="1685999"/>
                </a:lnTo>
                <a:lnTo>
                  <a:pt x="2304697" y="1689489"/>
                </a:lnTo>
                <a:lnTo>
                  <a:pt x="2295481" y="1692344"/>
                </a:lnTo>
                <a:lnTo>
                  <a:pt x="2286264" y="1694883"/>
                </a:lnTo>
                <a:lnTo>
                  <a:pt x="2277048" y="1697421"/>
                </a:lnTo>
                <a:lnTo>
                  <a:pt x="2267196" y="1699642"/>
                </a:lnTo>
                <a:lnTo>
                  <a:pt x="2257979" y="1701546"/>
                </a:lnTo>
                <a:lnTo>
                  <a:pt x="2248763" y="1703450"/>
                </a:lnTo>
                <a:lnTo>
                  <a:pt x="2238910" y="1705036"/>
                </a:lnTo>
                <a:lnTo>
                  <a:pt x="2229376" y="1706623"/>
                </a:lnTo>
                <a:lnTo>
                  <a:pt x="2220160" y="1707575"/>
                </a:lnTo>
                <a:lnTo>
                  <a:pt x="2211579" y="1797051"/>
                </a:lnTo>
                <a:lnTo>
                  <a:pt x="2054898" y="1782138"/>
                </a:lnTo>
                <a:lnTo>
                  <a:pt x="2063161" y="1692027"/>
                </a:lnTo>
                <a:lnTo>
                  <a:pt x="2054263" y="1689172"/>
                </a:lnTo>
                <a:lnTo>
                  <a:pt x="2045364" y="1685999"/>
                </a:lnTo>
                <a:lnTo>
                  <a:pt x="2035830" y="1682826"/>
                </a:lnTo>
                <a:lnTo>
                  <a:pt x="2027249" y="1679335"/>
                </a:lnTo>
                <a:lnTo>
                  <a:pt x="2018350" y="1675528"/>
                </a:lnTo>
                <a:lnTo>
                  <a:pt x="2009451" y="1671720"/>
                </a:lnTo>
                <a:lnTo>
                  <a:pt x="2000870" y="1667596"/>
                </a:lnTo>
                <a:lnTo>
                  <a:pt x="1992289" y="1663154"/>
                </a:lnTo>
                <a:lnTo>
                  <a:pt x="1984026" y="1658077"/>
                </a:lnTo>
                <a:lnTo>
                  <a:pt x="1975445" y="1653317"/>
                </a:lnTo>
                <a:lnTo>
                  <a:pt x="1967182" y="1648241"/>
                </a:lnTo>
                <a:lnTo>
                  <a:pt x="1958919" y="1642847"/>
                </a:lnTo>
                <a:lnTo>
                  <a:pt x="1950656" y="1637453"/>
                </a:lnTo>
                <a:lnTo>
                  <a:pt x="1943029" y="1631742"/>
                </a:lnTo>
                <a:lnTo>
                  <a:pt x="1935084" y="1626030"/>
                </a:lnTo>
                <a:lnTo>
                  <a:pt x="1927456" y="1620002"/>
                </a:lnTo>
                <a:lnTo>
                  <a:pt x="1857220" y="1678384"/>
                </a:lnTo>
                <a:lnTo>
                  <a:pt x="1756792" y="1556860"/>
                </a:lnTo>
                <a:lnTo>
                  <a:pt x="1827346" y="1498478"/>
                </a:lnTo>
                <a:lnTo>
                  <a:pt x="1822896" y="1489594"/>
                </a:lnTo>
                <a:lnTo>
                  <a:pt x="1818765" y="1481027"/>
                </a:lnTo>
                <a:lnTo>
                  <a:pt x="1814633" y="1472143"/>
                </a:lnTo>
                <a:lnTo>
                  <a:pt x="1810820" y="1463259"/>
                </a:lnTo>
                <a:lnTo>
                  <a:pt x="1807324" y="1454057"/>
                </a:lnTo>
                <a:lnTo>
                  <a:pt x="1803828" y="1445173"/>
                </a:lnTo>
                <a:lnTo>
                  <a:pt x="1800968" y="1436289"/>
                </a:lnTo>
                <a:lnTo>
                  <a:pt x="1797789" y="1426770"/>
                </a:lnTo>
                <a:lnTo>
                  <a:pt x="1795247" y="1417569"/>
                </a:lnTo>
                <a:lnTo>
                  <a:pt x="1792704" y="1408367"/>
                </a:lnTo>
                <a:lnTo>
                  <a:pt x="1790480" y="1399166"/>
                </a:lnTo>
                <a:lnTo>
                  <a:pt x="1788573" y="1389647"/>
                </a:lnTo>
                <a:lnTo>
                  <a:pt x="1786666" y="1380445"/>
                </a:lnTo>
                <a:lnTo>
                  <a:pt x="1785395" y="1371244"/>
                </a:lnTo>
                <a:lnTo>
                  <a:pt x="1783170" y="1352206"/>
                </a:lnTo>
                <a:lnTo>
                  <a:pt x="1690687" y="1343639"/>
                </a:lnTo>
                <a:lnTo>
                  <a:pt x="1705624" y="1186897"/>
                </a:lnTo>
                <a:lnTo>
                  <a:pt x="1798425" y="1195781"/>
                </a:lnTo>
                <a:lnTo>
                  <a:pt x="1801285" y="1186897"/>
                </a:lnTo>
                <a:lnTo>
                  <a:pt x="1804146" y="1178012"/>
                </a:lnTo>
                <a:lnTo>
                  <a:pt x="1807642" y="1169128"/>
                </a:lnTo>
                <a:lnTo>
                  <a:pt x="1810820" y="1160244"/>
                </a:lnTo>
                <a:lnTo>
                  <a:pt x="1814633" y="1151677"/>
                </a:lnTo>
                <a:lnTo>
                  <a:pt x="1818765" y="1142793"/>
                </a:lnTo>
                <a:lnTo>
                  <a:pt x="1822896" y="1134226"/>
                </a:lnTo>
                <a:lnTo>
                  <a:pt x="1827346" y="1125659"/>
                </a:lnTo>
                <a:lnTo>
                  <a:pt x="1831795" y="1117727"/>
                </a:lnTo>
                <a:lnTo>
                  <a:pt x="1836562" y="1109160"/>
                </a:lnTo>
                <a:lnTo>
                  <a:pt x="1841329" y="1100910"/>
                </a:lnTo>
                <a:lnTo>
                  <a:pt x="1846732" y="1092661"/>
                </a:lnTo>
                <a:lnTo>
                  <a:pt x="1852135" y="1085045"/>
                </a:lnTo>
                <a:lnTo>
                  <a:pt x="1857856" y="1077113"/>
                </a:lnTo>
                <a:lnTo>
                  <a:pt x="1863894" y="1069181"/>
                </a:lnTo>
                <a:lnTo>
                  <a:pt x="1869615" y="1061566"/>
                </a:lnTo>
                <a:lnTo>
                  <a:pt x="1810184" y="989858"/>
                </a:lnTo>
                <a:lnTo>
                  <a:pt x="1931588" y="889593"/>
                </a:lnTo>
                <a:lnTo>
                  <a:pt x="1990700" y="961301"/>
                </a:lnTo>
                <a:lnTo>
                  <a:pt x="1999599" y="956859"/>
                </a:lnTo>
                <a:lnTo>
                  <a:pt x="2008180" y="952734"/>
                </a:lnTo>
                <a:lnTo>
                  <a:pt x="2017079" y="948609"/>
                </a:lnTo>
                <a:lnTo>
                  <a:pt x="2025977" y="944485"/>
                </a:lnTo>
                <a:lnTo>
                  <a:pt x="2034876" y="941312"/>
                </a:lnTo>
                <a:lnTo>
                  <a:pt x="2043775" y="937504"/>
                </a:lnTo>
                <a:lnTo>
                  <a:pt x="2052673" y="934649"/>
                </a:lnTo>
                <a:lnTo>
                  <a:pt x="2061890" y="931476"/>
                </a:lnTo>
                <a:lnTo>
                  <a:pt x="2071424" y="928937"/>
                </a:lnTo>
                <a:lnTo>
                  <a:pt x="2080641" y="926399"/>
                </a:lnTo>
                <a:lnTo>
                  <a:pt x="2089539" y="924178"/>
                </a:lnTo>
                <a:lnTo>
                  <a:pt x="2099074" y="922274"/>
                </a:lnTo>
                <a:lnTo>
                  <a:pt x="2108608" y="920370"/>
                </a:lnTo>
                <a:lnTo>
                  <a:pt x="2117825" y="918784"/>
                </a:lnTo>
                <a:lnTo>
                  <a:pt x="2127041" y="917515"/>
                </a:lnTo>
                <a:lnTo>
                  <a:pt x="2136258" y="916246"/>
                </a:lnTo>
                <a:lnTo>
                  <a:pt x="2144839" y="823913"/>
                </a:lnTo>
                <a:close/>
                <a:moveTo>
                  <a:pt x="1509345" y="590550"/>
                </a:moveTo>
                <a:lnTo>
                  <a:pt x="1518239" y="590550"/>
                </a:lnTo>
                <a:lnTo>
                  <a:pt x="1526817" y="591817"/>
                </a:lnTo>
                <a:lnTo>
                  <a:pt x="1535394" y="593400"/>
                </a:lnTo>
                <a:lnTo>
                  <a:pt x="1543971" y="596250"/>
                </a:lnTo>
                <a:lnTo>
                  <a:pt x="1551912" y="599417"/>
                </a:lnTo>
                <a:lnTo>
                  <a:pt x="1559854" y="603534"/>
                </a:lnTo>
                <a:lnTo>
                  <a:pt x="1566843" y="608601"/>
                </a:lnTo>
                <a:lnTo>
                  <a:pt x="1570655" y="611452"/>
                </a:lnTo>
                <a:lnTo>
                  <a:pt x="1574149" y="614302"/>
                </a:lnTo>
                <a:lnTo>
                  <a:pt x="1577326" y="617469"/>
                </a:lnTo>
                <a:lnTo>
                  <a:pt x="1580185" y="620953"/>
                </a:lnTo>
                <a:lnTo>
                  <a:pt x="1583362" y="624753"/>
                </a:lnTo>
                <a:lnTo>
                  <a:pt x="1586221" y="628237"/>
                </a:lnTo>
                <a:lnTo>
                  <a:pt x="1588762" y="632037"/>
                </a:lnTo>
                <a:lnTo>
                  <a:pt x="1591621" y="636154"/>
                </a:lnTo>
                <a:lnTo>
                  <a:pt x="1593845" y="640271"/>
                </a:lnTo>
                <a:lnTo>
                  <a:pt x="1595433" y="644388"/>
                </a:lnTo>
                <a:lnTo>
                  <a:pt x="1597339" y="648505"/>
                </a:lnTo>
                <a:lnTo>
                  <a:pt x="1598927" y="652305"/>
                </a:lnTo>
                <a:lnTo>
                  <a:pt x="1601151" y="660856"/>
                </a:lnTo>
                <a:lnTo>
                  <a:pt x="1603057" y="669724"/>
                </a:lnTo>
                <a:lnTo>
                  <a:pt x="1603375" y="678274"/>
                </a:lnTo>
                <a:lnTo>
                  <a:pt x="1603375" y="687142"/>
                </a:lnTo>
                <a:lnTo>
                  <a:pt x="1602104" y="696326"/>
                </a:lnTo>
                <a:lnTo>
                  <a:pt x="1600516" y="704560"/>
                </a:lnTo>
                <a:lnTo>
                  <a:pt x="1597657" y="712794"/>
                </a:lnTo>
                <a:lnTo>
                  <a:pt x="1594480" y="721028"/>
                </a:lnTo>
                <a:lnTo>
                  <a:pt x="1590350" y="728629"/>
                </a:lnTo>
                <a:lnTo>
                  <a:pt x="1585268" y="736229"/>
                </a:lnTo>
                <a:lnTo>
                  <a:pt x="1582409" y="739396"/>
                </a:lnTo>
                <a:lnTo>
                  <a:pt x="1579550" y="742880"/>
                </a:lnTo>
                <a:lnTo>
                  <a:pt x="1576373" y="746047"/>
                </a:lnTo>
                <a:lnTo>
                  <a:pt x="1572879" y="749531"/>
                </a:lnTo>
                <a:lnTo>
                  <a:pt x="1569384" y="752381"/>
                </a:lnTo>
                <a:lnTo>
                  <a:pt x="1565572" y="755231"/>
                </a:lnTo>
                <a:lnTo>
                  <a:pt x="1297460" y="948099"/>
                </a:lnTo>
                <a:lnTo>
                  <a:pt x="1293012" y="951266"/>
                </a:lnTo>
                <a:lnTo>
                  <a:pt x="1288247" y="953799"/>
                </a:lnTo>
                <a:lnTo>
                  <a:pt x="1283164" y="956333"/>
                </a:lnTo>
                <a:lnTo>
                  <a:pt x="1278399" y="958550"/>
                </a:lnTo>
                <a:lnTo>
                  <a:pt x="1273634" y="960450"/>
                </a:lnTo>
                <a:lnTo>
                  <a:pt x="1268869" y="962033"/>
                </a:lnTo>
                <a:lnTo>
                  <a:pt x="1263469" y="962983"/>
                </a:lnTo>
                <a:lnTo>
                  <a:pt x="1258386" y="964250"/>
                </a:lnTo>
                <a:lnTo>
                  <a:pt x="1253304" y="964884"/>
                </a:lnTo>
                <a:lnTo>
                  <a:pt x="1247903" y="965200"/>
                </a:lnTo>
                <a:lnTo>
                  <a:pt x="1242820" y="965200"/>
                </a:lnTo>
                <a:lnTo>
                  <a:pt x="1237102" y="964884"/>
                </a:lnTo>
                <a:lnTo>
                  <a:pt x="1232020" y="964567"/>
                </a:lnTo>
                <a:lnTo>
                  <a:pt x="1226937" y="963617"/>
                </a:lnTo>
                <a:lnTo>
                  <a:pt x="1221537" y="962667"/>
                </a:lnTo>
                <a:lnTo>
                  <a:pt x="1216454" y="961083"/>
                </a:lnTo>
                <a:lnTo>
                  <a:pt x="1006475" y="894894"/>
                </a:lnTo>
                <a:lnTo>
                  <a:pt x="1009652" y="885393"/>
                </a:lnTo>
                <a:lnTo>
                  <a:pt x="1013464" y="875259"/>
                </a:lnTo>
                <a:lnTo>
                  <a:pt x="1017911" y="862591"/>
                </a:lnTo>
                <a:lnTo>
                  <a:pt x="1022676" y="847706"/>
                </a:lnTo>
                <a:lnTo>
                  <a:pt x="1027123" y="832188"/>
                </a:lnTo>
                <a:lnTo>
                  <a:pt x="1029029" y="824271"/>
                </a:lnTo>
                <a:lnTo>
                  <a:pt x="1030935" y="816353"/>
                </a:lnTo>
                <a:lnTo>
                  <a:pt x="1031888" y="808753"/>
                </a:lnTo>
                <a:lnTo>
                  <a:pt x="1033159" y="801469"/>
                </a:lnTo>
                <a:lnTo>
                  <a:pt x="1033794" y="793868"/>
                </a:lnTo>
                <a:lnTo>
                  <a:pt x="1033794" y="786584"/>
                </a:lnTo>
                <a:lnTo>
                  <a:pt x="1033794" y="778666"/>
                </a:lnTo>
                <a:lnTo>
                  <a:pt x="1033477" y="770749"/>
                </a:lnTo>
                <a:lnTo>
                  <a:pt x="1032841" y="762832"/>
                </a:lnTo>
                <a:lnTo>
                  <a:pt x="1031888" y="755548"/>
                </a:lnTo>
                <a:lnTo>
                  <a:pt x="1029665" y="740980"/>
                </a:lnTo>
                <a:lnTo>
                  <a:pt x="1027441" y="727995"/>
                </a:lnTo>
                <a:lnTo>
                  <a:pt x="1025217" y="718178"/>
                </a:lnTo>
                <a:lnTo>
                  <a:pt x="1022994" y="708994"/>
                </a:lnTo>
                <a:lnTo>
                  <a:pt x="1227572" y="773599"/>
                </a:lnTo>
                <a:lnTo>
                  <a:pt x="1458835" y="607651"/>
                </a:lnTo>
                <a:lnTo>
                  <a:pt x="1462965" y="605118"/>
                </a:lnTo>
                <a:lnTo>
                  <a:pt x="1467095" y="602268"/>
                </a:lnTo>
                <a:lnTo>
                  <a:pt x="1470589" y="600051"/>
                </a:lnTo>
                <a:lnTo>
                  <a:pt x="1474719" y="598467"/>
                </a:lnTo>
                <a:lnTo>
                  <a:pt x="1479166" y="596567"/>
                </a:lnTo>
                <a:lnTo>
                  <a:pt x="1483296" y="594984"/>
                </a:lnTo>
                <a:lnTo>
                  <a:pt x="1491873" y="592767"/>
                </a:lnTo>
                <a:lnTo>
                  <a:pt x="1500768" y="591183"/>
                </a:lnTo>
                <a:lnTo>
                  <a:pt x="1509345" y="590550"/>
                </a:lnTo>
                <a:close/>
                <a:moveTo>
                  <a:pt x="690596" y="539750"/>
                </a:moveTo>
                <a:lnTo>
                  <a:pt x="691548" y="539750"/>
                </a:lnTo>
                <a:lnTo>
                  <a:pt x="693769" y="540067"/>
                </a:lnTo>
                <a:lnTo>
                  <a:pt x="702016" y="540702"/>
                </a:lnTo>
                <a:lnTo>
                  <a:pt x="727394" y="541020"/>
                </a:lnTo>
                <a:lnTo>
                  <a:pt x="757531" y="541655"/>
                </a:lnTo>
                <a:lnTo>
                  <a:pt x="770854" y="541972"/>
                </a:lnTo>
                <a:lnTo>
                  <a:pt x="781640" y="543242"/>
                </a:lnTo>
                <a:lnTo>
                  <a:pt x="781957" y="543242"/>
                </a:lnTo>
                <a:lnTo>
                  <a:pt x="785763" y="546734"/>
                </a:lnTo>
                <a:lnTo>
                  <a:pt x="789887" y="552130"/>
                </a:lnTo>
                <a:lnTo>
                  <a:pt x="794646" y="558479"/>
                </a:lnTo>
                <a:lnTo>
                  <a:pt x="799404" y="566415"/>
                </a:lnTo>
                <a:lnTo>
                  <a:pt x="804797" y="576573"/>
                </a:lnTo>
                <a:lnTo>
                  <a:pt x="809872" y="588001"/>
                </a:lnTo>
                <a:lnTo>
                  <a:pt x="812093" y="594668"/>
                </a:lnTo>
                <a:lnTo>
                  <a:pt x="814631" y="602286"/>
                </a:lnTo>
                <a:lnTo>
                  <a:pt x="817169" y="609905"/>
                </a:lnTo>
                <a:lnTo>
                  <a:pt x="820024" y="618476"/>
                </a:lnTo>
                <a:lnTo>
                  <a:pt x="822244" y="627364"/>
                </a:lnTo>
                <a:lnTo>
                  <a:pt x="824465" y="637205"/>
                </a:lnTo>
                <a:lnTo>
                  <a:pt x="826685" y="647681"/>
                </a:lnTo>
                <a:lnTo>
                  <a:pt x="828906" y="658791"/>
                </a:lnTo>
                <a:lnTo>
                  <a:pt x="830809" y="670537"/>
                </a:lnTo>
                <a:lnTo>
                  <a:pt x="832395" y="683235"/>
                </a:lnTo>
                <a:lnTo>
                  <a:pt x="834299" y="696567"/>
                </a:lnTo>
                <a:lnTo>
                  <a:pt x="835885" y="710535"/>
                </a:lnTo>
                <a:lnTo>
                  <a:pt x="836836" y="725454"/>
                </a:lnTo>
                <a:lnTo>
                  <a:pt x="838105" y="741644"/>
                </a:lnTo>
                <a:lnTo>
                  <a:pt x="839057" y="757834"/>
                </a:lnTo>
                <a:lnTo>
                  <a:pt x="840009" y="775611"/>
                </a:lnTo>
                <a:lnTo>
                  <a:pt x="840326" y="794022"/>
                </a:lnTo>
                <a:lnTo>
                  <a:pt x="840643" y="813069"/>
                </a:lnTo>
                <a:lnTo>
                  <a:pt x="840326" y="833703"/>
                </a:lnTo>
                <a:lnTo>
                  <a:pt x="840326" y="854972"/>
                </a:lnTo>
                <a:lnTo>
                  <a:pt x="844767" y="839735"/>
                </a:lnTo>
                <a:lnTo>
                  <a:pt x="849208" y="824497"/>
                </a:lnTo>
                <a:lnTo>
                  <a:pt x="857456" y="794975"/>
                </a:lnTo>
                <a:lnTo>
                  <a:pt x="864435" y="767992"/>
                </a:lnTo>
                <a:lnTo>
                  <a:pt x="870145" y="742914"/>
                </a:lnTo>
                <a:lnTo>
                  <a:pt x="878710" y="705456"/>
                </a:lnTo>
                <a:lnTo>
                  <a:pt x="881248" y="694028"/>
                </a:lnTo>
                <a:lnTo>
                  <a:pt x="882517" y="688314"/>
                </a:lnTo>
                <a:lnTo>
                  <a:pt x="878076" y="679425"/>
                </a:lnTo>
                <a:lnTo>
                  <a:pt x="874586" y="670854"/>
                </a:lnTo>
                <a:lnTo>
                  <a:pt x="871097" y="663236"/>
                </a:lnTo>
                <a:lnTo>
                  <a:pt x="868559" y="655617"/>
                </a:lnTo>
                <a:lnTo>
                  <a:pt x="864752" y="644506"/>
                </a:lnTo>
                <a:lnTo>
                  <a:pt x="863801" y="640380"/>
                </a:lnTo>
                <a:lnTo>
                  <a:pt x="867290" y="637205"/>
                </a:lnTo>
                <a:lnTo>
                  <a:pt x="876489" y="629269"/>
                </a:lnTo>
                <a:lnTo>
                  <a:pt x="881882" y="624507"/>
                </a:lnTo>
                <a:lnTo>
                  <a:pt x="888227" y="619746"/>
                </a:lnTo>
                <a:lnTo>
                  <a:pt x="894571" y="615619"/>
                </a:lnTo>
                <a:lnTo>
                  <a:pt x="900598" y="611810"/>
                </a:lnTo>
                <a:lnTo>
                  <a:pt x="921535" y="619746"/>
                </a:lnTo>
                <a:lnTo>
                  <a:pt x="939300" y="659426"/>
                </a:lnTo>
                <a:lnTo>
                  <a:pt x="934224" y="671172"/>
                </a:lnTo>
                <a:lnTo>
                  <a:pt x="928514" y="683235"/>
                </a:lnTo>
                <a:lnTo>
                  <a:pt x="922487" y="695932"/>
                </a:lnTo>
                <a:lnTo>
                  <a:pt x="923439" y="707043"/>
                </a:lnTo>
                <a:lnTo>
                  <a:pt x="924073" y="720693"/>
                </a:lnTo>
                <a:lnTo>
                  <a:pt x="924708" y="736248"/>
                </a:lnTo>
                <a:lnTo>
                  <a:pt x="924073" y="753390"/>
                </a:lnTo>
                <a:lnTo>
                  <a:pt x="923439" y="790213"/>
                </a:lnTo>
                <a:lnTo>
                  <a:pt x="921852" y="827354"/>
                </a:lnTo>
                <a:lnTo>
                  <a:pt x="920266" y="862273"/>
                </a:lnTo>
                <a:lnTo>
                  <a:pt x="918680" y="891161"/>
                </a:lnTo>
                <a:lnTo>
                  <a:pt x="916777" y="918461"/>
                </a:lnTo>
                <a:lnTo>
                  <a:pt x="918680" y="913382"/>
                </a:lnTo>
                <a:lnTo>
                  <a:pt x="923756" y="899097"/>
                </a:lnTo>
                <a:lnTo>
                  <a:pt x="927245" y="888621"/>
                </a:lnTo>
                <a:lnTo>
                  <a:pt x="931369" y="876241"/>
                </a:lnTo>
                <a:lnTo>
                  <a:pt x="935493" y="862273"/>
                </a:lnTo>
                <a:lnTo>
                  <a:pt x="939934" y="846401"/>
                </a:lnTo>
                <a:lnTo>
                  <a:pt x="943741" y="828307"/>
                </a:lnTo>
                <a:lnTo>
                  <a:pt x="947865" y="809260"/>
                </a:lnTo>
                <a:lnTo>
                  <a:pt x="951672" y="788626"/>
                </a:lnTo>
                <a:lnTo>
                  <a:pt x="955161" y="766722"/>
                </a:lnTo>
                <a:lnTo>
                  <a:pt x="957699" y="743866"/>
                </a:lnTo>
                <a:lnTo>
                  <a:pt x="958650" y="731486"/>
                </a:lnTo>
                <a:lnTo>
                  <a:pt x="959919" y="719106"/>
                </a:lnTo>
                <a:lnTo>
                  <a:pt x="960554" y="707043"/>
                </a:lnTo>
                <a:lnTo>
                  <a:pt x="960871" y="694345"/>
                </a:lnTo>
                <a:lnTo>
                  <a:pt x="961188" y="681330"/>
                </a:lnTo>
                <a:lnTo>
                  <a:pt x="961188" y="668315"/>
                </a:lnTo>
                <a:lnTo>
                  <a:pt x="969119" y="649268"/>
                </a:lnTo>
                <a:lnTo>
                  <a:pt x="970705" y="651173"/>
                </a:lnTo>
                <a:lnTo>
                  <a:pt x="973877" y="656887"/>
                </a:lnTo>
                <a:lnTo>
                  <a:pt x="976098" y="661331"/>
                </a:lnTo>
                <a:lnTo>
                  <a:pt x="978636" y="666727"/>
                </a:lnTo>
                <a:lnTo>
                  <a:pt x="981808" y="673076"/>
                </a:lnTo>
                <a:lnTo>
                  <a:pt x="984663" y="681012"/>
                </a:lnTo>
                <a:lnTo>
                  <a:pt x="988152" y="690218"/>
                </a:lnTo>
                <a:lnTo>
                  <a:pt x="991007" y="700377"/>
                </a:lnTo>
                <a:lnTo>
                  <a:pt x="993862" y="712122"/>
                </a:lnTo>
                <a:lnTo>
                  <a:pt x="997035" y="724820"/>
                </a:lnTo>
                <a:lnTo>
                  <a:pt x="999572" y="739422"/>
                </a:lnTo>
                <a:lnTo>
                  <a:pt x="1002110" y="754977"/>
                </a:lnTo>
                <a:lnTo>
                  <a:pt x="1004013" y="772436"/>
                </a:lnTo>
                <a:lnTo>
                  <a:pt x="1005600" y="790848"/>
                </a:lnTo>
                <a:lnTo>
                  <a:pt x="1005282" y="796244"/>
                </a:lnTo>
                <a:lnTo>
                  <a:pt x="1004331" y="801958"/>
                </a:lnTo>
                <a:lnTo>
                  <a:pt x="1003062" y="809260"/>
                </a:lnTo>
                <a:lnTo>
                  <a:pt x="1000841" y="817196"/>
                </a:lnTo>
                <a:lnTo>
                  <a:pt x="997669" y="826085"/>
                </a:lnTo>
                <a:lnTo>
                  <a:pt x="994497" y="836243"/>
                </a:lnTo>
                <a:lnTo>
                  <a:pt x="985932" y="858781"/>
                </a:lnTo>
                <a:lnTo>
                  <a:pt x="964043" y="914969"/>
                </a:lnTo>
                <a:lnTo>
                  <a:pt x="951037" y="948301"/>
                </a:lnTo>
                <a:lnTo>
                  <a:pt x="937079" y="985442"/>
                </a:lnTo>
                <a:lnTo>
                  <a:pt x="922804" y="1025757"/>
                </a:lnTo>
                <a:lnTo>
                  <a:pt x="915825" y="1047026"/>
                </a:lnTo>
                <a:lnTo>
                  <a:pt x="908212" y="1068929"/>
                </a:lnTo>
                <a:lnTo>
                  <a:pt x="901233" y="1091785"/>
                </a:lnTo>
                <a:lnTo>
                  <a:pt x="894254" y="1115594"/>
                </a:lnTo>
                <a:lnTo>
                  <a:pt x="886958" y="1139719"/>
                </a:lnTo>
                <a:lnTo>
                  <a:pt x="880296" y="1165115"/>
                </a:lnTo>
                <a:lnTo>
                  <a:pt x="873634" y="1190510"/>
                </a:lnTo>
                <a:lnTo>
                  <a:pt x="867290" y="1217493"/>
                </a:lnTo>
                <a:lnTo>
                  <a:pt x="861580" y="1244476"/>
                </a:lnTo>
                <a:lnTo>
                  <a:pt x="855553" y="1272728"/>
                </a:lnTo>
                <a:lnTo>
                  <a:pt x="850477" y="1301298"/>
                </a:lnTo>
                <a:lnTo>
                  <a:pt x="845402" y="1330821"/>
                </a:lnTo>
                <a:lnTo>
                  <a:pt x="840960" y="1360343"/>
                </a:lnTo>
                <a:lnTo>
                  <a:pt x="836836" y="1391135"/>
                </a:lnTo>
                <a:lnTo>
                  <a:pt x="874586" y="1434307"/>
                </a:lnTo>
                <a:lnTo>
                  <a:pt x="949768" y="1522239"/>
                </a:lnTo>
                <a:lnTo>
                  <a:pt x="990373" y="1569856"/>
                </a:lnTo>
                <a:lnTo>
                  <a:pt x="1026219" y="1613028"/>
                </a:lnTo>
                <a:lnTo>
                  <a:pt x="1041129" y="1631122"/>
                </a:lnTo>
                <a:lnTo>
                  <a:pt x="1053500" y="1646042"/>
                </a:lnTo>
                <a:lnTo>
                  <a:pt x="1062065" y="1657470"/>
                </a:lnTo>
                <a:lnTo>
                  <a:pt x="1066824" y="1664137"/>
                </a:lnTo>
                <a:lnTo>
                  <a:pt x="1071582" y="1671755"/>
                </a:lnTo>
                <a:lnTo>
                  <a:pt x="1077292" y="1680326"/>
                </a:lnTo>
                <a:lnTo>
                  <a:pt x="1080147" y="1685088"/>
                </a:lnTo>
                <a:lnTo>
                  <a:pt x="1083002" y="1689850"/>
                </a:lnTo>
                <a:lnTo>
                  <a:pt x="1085540" y="1695564"/>
                </a:lnTo>
                <a:lnTo>
                  <a:pt x="1088395" y="1701913"/>
                </a:lnTo>
                <a:lnTo>
                  <a:pt x="1090616" y="1708579"/>
                </a:lnTo>
                <a:lnTo>
                  <a:pt x="1091884" y="1715880"/>
                </a:lnTo>
                <a:lnTo>
                  <a:pt x="1093471" y="1724134"/>
                </a:lnTo>
                <a:lnTo>
                  <a:pt x="1093788" y="1733022"/>
                </a:lnTo>
                <a:lnTo>
                  <a:pt x="1093788" y="1742545"/>
                </a:lnTo>
                <a:lnTo>
                  <a:pt x="1092836" y="1753021"/>
                </a:lnTo>
                <a:lnTo>
                  <a:pt x="1090933" y="1765084"/>
                </a:lnTo>
                <a:lnTo>
                  <a:pt x="1087761" y="1777147"/>
                </a:lnTo>
                <a:lnTo>
                  <a:pt x="1086809" y="1785083"/>
                </a:lnTo>
                <a:lnTo>
                  <a:pt x="1084271" y="1801272"/>
                </a:lnTo>
                <a:lnTo>
                  <a:pt x="1076340" y="1854920"/>
                </a:lnTo>
                <a:lnTo>
                  <a:pt x="1054452" y="2009516"/>
                </a:lnTo>
                <a:lnTo>
                  <a:pt x="1023681" y="2230139"/>
                </a:lnTo>
                <a:lnTo>
                  <a:pt x="1022730" y="2236488"/>
                </a:lnTo>
                <a:lnTo>
                  <a:pt x="1021461" y="2242520"/>
                </a:lnTo>
                <a:lnTo>
                  <a:pt x="1019875" y="2248551"/>
                </a:lnTo>
                <a:lnTo>
                  <a:pt x="1018289" y="2254582"/>
                </a:lnTo>
                <a:lnTo>
                  <a:pt x="1015751" y="2259979"/>
                </a:lnTo>
                <a:lnTo>
                  <a:pt x="1013530" y="2265693"/>
                </a:lnTo>
                <a:lnTo>
                  <a:pt x="1011310" y="2271407"/>
                </a:lnTo>
                <a:lnTo>
                  <a:pt x="1008455" y="2276486"/>
                </a:lnTo>
                <a:lnTo>
                  <a:pt x="1005917" y="2281248"/>
                </a:lnTo>
                <a:lnTo>
                  <a:pt x="1002427" y="2286009"/>
                </a:lnTo>
                <a:lnTo>
                  <a:pt x="999255" y="2291088"/>
                </a:lnTo>
                <a:lnTo>
                  <a:pt x="995766" y="2295533"/>
                </a:lnTo>
                <a:lnTo>
                  <a:pt x="992276" y="2299659"/>
                </a:lnTo>
                <a:lnTo>
                  <a:pt x="988470" y="2303469"/>
                </a:lnTo>
                <a:lnTo>
                  <a:pt x="984346" y="2307278"/>
                </a:lnTo>
                <a:lnTo>
                  <a:pt x="980222" y="2311087"/>
                </a:lnTo>
                <a:lnTo>
                  <a:pt x="975781" y="2314262"/>
                </a:lnTo>
                <a:lnTo>
                  <a:pt x="971339" y="2317436"/>
                </a:lnTo>
                <a:lnTo>
                  <a:pt x="966581" y="2320293"/>
                </a:lnTo>
                <a:lnTo>
                  <a:pt x="961823" y="2322833"/>
                </a:lnTo>
                <a:lnTo>
                  <a:pt x="956747" y="2325372"/>
                </a:lnTo>
                <a:lnTo>
                  <a:pt x="951989" y="2327277"/>
                </a:lnTo>
                <a:lnTo>
                  <a:pt x="946913" y="2329182"/>
                </a:lnTo>
                <a:lnTo>
                  <a:pt x="941203" y="2331086"/>
                </a:lnTo>
                <a:lnTo>
                  <a:pt x="936128" y="2332674"/>
                </a:lnTo>
                <a:lnTo>
                  <a:pt x="930418" y="2333309"/>
                </a:lnTo>
                <a:lnTo>
                  <a:pt x="925025" y="2334578"/>
                </a:lnTo>
                <a:lnTo>
                  <a:pt x="919315" y="2334896"/>
                </a:lnTo>
                <a:lnTo>
                  <a:pt x="913605" y="2335213"/>
                </a:lnTo>
                <a:lnTo>
                  <a:pt x="907577" y="2335213"/>
                </a:lnTo>
                <a:lnTo>
                  <a:pt x="901550" y="2334896"/>
                </a:lnTo>
                <a:lnTo>
                  <a:pt x="895523" y="2333943"/>
                </a:lnTo>
                <a:lnTo>
                  <a:pt x="889813" y="2333309"/>
                </a:lnTo>
                <a:lnTo>
                  <a:pt x="883786" y="2332356"/>
                </a:lnTo>
                <a:lnTo>
                  <a:pt x="878076" y="2330769"/>
                </a:lnTo>
                <a:lnTo>
                  <a:pt x="872683" y="2328864"/>
                </a:lnTo>
                <a:lnTo>
                  <a:pt x="867290" y="2326642"/>
                </a:lnTo>
                <a:lnTo>
                  <a:pt x="862214" y="2324420"/>
                </a:lnTo>
                <a:lnTo>
                  <a:pt x="857456" y="2321881"/>
                </a:lnTo>
                <a:lnTo>
                  <a:pt x="852698" y="2319341"/>
                </a:lnTo>
                <a:lnTo>
                  <a:pt x="848257" y="2316167"/>
                </a:lnTo>
                <a:lnTo>
                  <a:pt x="843815" y="2312992"/>
                </a:lnTo>
                <a:lnTo>
                  <a:pt x="839692" y="2309183"/>
                </a:lnTo>
                <a:lnTo>
                  <a:pt x="835568" y="2305373"/>
                </a:lnTo>
                <a:lnTo>
                  <a:pt x="831761" y="2301882"/>
                </a:lnTo>
                <a:lnTo>
                  <a:pt x="827954" y="2297755"/>
                </a:lnTo>
                <a:lnTo>
                  <a:pt x="824782" y="2293311"/>
                </a:lnTo>
                <a:lnTo>
                  <a:pt x="821293" y="2288866"/>
                </a:lnTo>
                <a:lnTo>
                  <a:pt x="818755" y="2283787"/>
                </a:lnTo>
                <a:lnTo>
                  <a:pt x="815900" y="2279026"/>
                </a:lnTo>
                <a:lnTo>
                  <a:pt x="813362" y="2274264"/>
                </a:lnTo>
                <a:lnTo>
                  <a:pt x="811141" y="2269185"/>
                </a:lnTo>
                <a:lnTo>
                  <a:pt x="809238" y="2263471"/>
                </a:lnTo>
                <a:lnTo>
                  <a:pt x="807335" y="2258392"/>
                </a:lnTo>
                <a:lnTo>
                  <a:pt x="805749" y="2252678"/>
                </a:lnTo>
                <a:lnTo>
                  <a:pt x="804162" y="2246646"/>
                </a:lnTo>
                <a:lnTo>
                  <a:pt x="803211" y="2241250"/>
                </a:lnTo>
                <a:lnTo>
                  <a:pt x="802576" y="2234901"/>
                </a:lnTo>
                <a:lnTo>
                  <a:pt x="801942" y="2228869"/>
                </a:lnTo>
                <a:lnTo>
                  <a:pt x="801625" y="2222838"/>
                </a:lnTo>
                <a:lnTo>
                  <a:pt x="801625" y="2216807"/>
                </a:lnTo>
                <a:lnTo>
                  <a:pt x="801942" y="2210458"/>
                </a:lnTo>
                <a:lnTo>
                  <a:pt x="802576" y="2204109"/>
                </a:lnTo>
                <a:lnTo>
                  <a:pt x="803211" y="2197443"/>
                </a:lnTo>
                <a:lnTo>
                  <a:pt x="833981" y="1990152"/>
                </a:lnTo>
                <a:lnTo>
                  <a:pt x="855235" y="1846032"/>
                </a:lnTo>
                <a:lnTo>
                  <a:pt x="861897" y="1797146"/>
                </a:lnTo>
                <a:lnTo>
                  <a:pt x="863801" y="1783178"/>
                </a:lnTo>
                <a:lnTo>
                  <a:pt x="864435" y="1777147"/>
                </a:lnTo>
                <a:lnTo>
                  <a:pt x="861897" y="1774290"/>
                </a:lnTo>
                <a:lnTo>
                  <a:pt x="855553" y="1767623"/>
                </a:lnTo>
                <a:lnTo>
                  <a:pt x="833030" y="1744133"/>
                </a:lnTo>
                <a:lnTo>
                  <a:pt x="763558" y="1673343"/>
                </a:lnTo>
                <a:lnTo>
                  <a:pt x="687424" y="1595886"/>
                </a:lnTo>
                <a:lnTo>
                  <a:pt x="657288" y="1564777"/>
                </a:lnTo>
                <a:lnTo>
                  <a:pt x="637620" y="1543825"/>
                </a:lnTo>
                <a:lnTo>
                  <a:pt x="624931" y="1537159"/>
                </a:lnTo>
                <a:lnTo>
                  <a:pt x="612876" y="1530175"/>
                </a:lnTo>
                <a:lnTo>
                  <a:pt x="600822" y="1523192"/>
                </a:lnTo>
                <a:lnTo>
                  <a:pt x="589719" y="1516208"/>
                </a:lnTo>
                <a:lnTo>
                  <a:pt x="578933" y="1508907"/>
                </a:lnTo>
                <a:lnTo>
                  <a:pt x="569100" y="1501605"/>
                </a:lnTo>
                <a:lnTo>
                  <a:pt x="559266" y="1494622"/>
                </a:lnTo>
                <a:lnTo>
                  <a:pt x="550383" y="1487003"/>
                </a:lnTo>
                <a:lnTo>
                  <a:pt x="541818" y="1480019"/>
                </a:lnTo>
                <a:lnTo>
                  <a:pt x="533570" y="1472718"/>
                </a:lnTo>
                <a:lnTo>
                  <a:pt x="525957" y="1465099"/>
                </a:lnTo>
                <a:lnTo>
                  <a:pt x="518978" y="1458116"/>
                </a:lnTo>
                <a:lnTo>
                  <a:pt x="511682" y="1451132"/>
                </a:lnTo>
                <a:lnTo>
                  <a:pt x="505655" y="1444148"/>
                </a:lnTo>
                <a:lnTo>
                  <a:pt x="499945" y="1436847"/>
                </a:lnTo>
                <a:lnTo>
                  <a:pt x="494235" y="1430181"/>
                </a:lnTo>
                <a:lnTo>
                  <a:pt x="489159" y="1423514"/>
                </a:lnTo>
                <a:lnTo>
                  <a:pt x="484718" y="1416848"/>
                </a:lnTo>
                <a:lnTo>
                  <a:pt x="480277" y="1410499"/>
                </a:lnTo>
                <a:lnTo>
                  <a:pt x="476470" y="1404150"/>
                </a:lnTo>
                <a:lnTo>
                  <a:pt x="473298" y="1397801"/>
                </a:lnTo>
                <a:lnTo>
                  <a:pt x="469808" y="1392405"/>
                </a:lnTo>
                <a:lnTo>
                  <a:pt x="464733" y="1381294"/>
                </a:lnTo>
                <a:lnTo>
                  <a:pt x="460926" y="1371453"/>
                </a:lnTo>
                <a:lnTo>
                  <a:pt x="458706" y="1362565"/>
                </a:lnTo>
                <a:lnTo>
                  <a:pt x="457754" y="1359073"/>
                </a:lnTo>
                <a:lnTo>
                  <a:pt x="457119" y="1355264"/>
                </a:lnTo>
                <a:lnTo>
                  <a:pt x="457119" y="1352089"/>
                </a:lnTo>
                <a:lnTo>
                  <a:pt x="457119" y="1349550"/>
                </a:lnTo>
                <a:lnTo>
                  <a:pt x="456802" y="1347010"/>
                </a:lnTo>
                <a:lnTo>
                  <a:pt x="456168" y="1344788"/>
                </a:lnTo>
                <a:lnTo>
                  <a:pt x="454264" y="1342566"/>
                </a:lnTo>
                <a:lnTo>
                  <a:pt x="452361" y="1340344"/>
                </a:lnTo>
                <a:lnTo>
                  <a:pt x="449823" y="1338439"/>
                </a:lnTo>
                <a:lnTo>
                  <a:pt x="446968" y="1336217"/>
                </a:lnTo>
                <a:lnTo>
                  <a:pt x="440624" y="1332408"/>
                </a:lnTo>
                <a:lnTo>
                  <a:pt x="434279" y="1328598"/>
                </a:lnTo>
                <a:lnTo>
                  <a:pt x="431107" y="1326376"/>
                </a:lnTo>
                <a:lnTo>
                  <a:pt x="428887" y="1324472"/>
                </a:lnTo>
                <a:lnTo>
                  <a:pt x="426666" y="1322250"/>
                </a:lnTo>
                <a:lnTo>
                  <a:pt x="425397" y="1319393"/>
                </a:lnTo>
                <a:lnTo>
                  <a:pt x="424128" y="1317170"/>
                </a:lnTo>
                <a:lnTo>
                  <a:pt x="424128" y="1314631"/>
                </a:lnTo>
                <a:lnTo>
                  <a:pt x="425714" y="1302568"/>
                </a:lnTo>
                <a:lnTo>
                  <a:pt x="427618" y="1289553"/>
                </a:lnTo>
                <a:lnTo>
                  <a:pt x="429521" y="1275268"/>
                </a:lnTo>
                <a:lnTo>
                  <a:pt x="432059" y="1260983"/>
                </a:lnTo>
                <a:lnTo>
                  <a:pt x="438086" y="1229873"/>
                </a:lnTo>
                <a:lnTo>
                  <a:pt x="445382" y="1196542"/>
                </a:lnTo>
                <a:lnTo>
                  <a:pt x="453313" y="1161623"/>
                </a:lnTo>
                <a:lnTo>
                  <a:pt x="462195" y="1125117"/>
                </a:lnTo>
                <a:lnTo>
                  <a:pt x="471712" y="1087658"/>
                </a:lnTo>
                <a:lnTo>
                  <a:pt x="481229" y="1049883"/>
                </a:lnTo>
                <a:lnTo>
                  <a:pt x="501531" y="974014"/>
                </a:lnTo>
                <a:lnTo>
                  <a:pt x="521199" y="901001"/>
                </a:lnTo>
                <a:lnTo>
                  <a:pt x="538963" y="833386"/>
                </a:lnTo>
                <a:lnTo>
                  <a:pt x="546577" y="803228"/>
                </a:lnTo>
                <a:lnTo>
                  <a:pt x="553238" y="775293"/>
                </a:lnTo>
                <a:lnTo>
                  <a:pt x="622710" y="754659"/>
                </a:lnTo>
                <a:lnTo>
                  <a:pt x="591305" y="753072"/>
                </a:lnTo>
                <a:lnTo>
                  <a:pt x="520881" y="750215"/>
                </a:lnTo>
                <a:lnTo>
                  <a:pt x="482497" y="748628"/>
                </a:lnTo>
                <a:lnTo>
                  <a:pt x="448554" y="747358"/>
                </a:lnTo>
                <a:lnTo>
                  <a:pt x="423494" y="747041"/>
                </a:lnTo>
                <a:lnTo>
                  <a:pt x="415563" y="747358"/>
                </a:lnTo>
                <a:lnTo>
                  <a:pt x="411439" y="747993"/>
                </a:lnTo>
                <a:lnTo>
                  <a:pt x="409853" y="748628"/>
                </a:lnTo>
                <a:lnTo>
                  <a:pt x="406364" y="750850"/>
                </a:lnTo>
                <a:lnTo>
                  <a:pt x="396847" y="757516"/>
                </a:lnTo>
                <a:lnTo>
                  <a:pt x="382889" y="767992"/>
                </a:lnTo>
                <a:lnTo>
                  <a:pt x="366393" y="781007"/>
                </a:lnTo>
                <a:lnTo>
                  <a:pt x="325472" y="812752"/>
                </a:lnTo>
                <a:lnTo>
                  <a:pt x="279791" y="849258"/>
                </a:lnTo>
                <a:lnTo>
                  <a:pt x="195093" y="917826"/>
                </a:lnTo>
                <a:lnTo>
                  <a:pt x="154805" y="951158"/>
                </a:lnTo>
                <a:lnTo>
                  <a:pt x="154488" y="951475"/>
                </a:lnTo>
                <a:lnTo>
                  <a:pt x="150681" y="954332"/>
                </a:lnTo>
                <a:lnTo>
                  <a:pt x="146875" y="957506"/>
                </a:lnTo>
                <a:lnTo>
                  <a:pt x="143068" y="960046"/>
                </a:lnTo>
                <a:lnTo>
                  <a:pt x="139261" y="962586"/>
                </a:lnTo>
                <a:lnTo>
                  <a:pt x="135454" y="964808"/>
                </a:lnTo>
                <a:lnTo>
                  <a:pt x="131013" y="966712"/>
                </a:lnTo>
                <a:lnTo>
                  <a:pt x="126889" y="968617"/>
                </a:lnTo>
                <a:lnTo>
                  <a:pt x="122766" y="969887"/>
                </a:lnTo>
                <a:lnTo>
                  <a:pt x="113883" y="972426"/>
                </a:lnTo>
                <a:lnTo>
                  <a:pt x="105318" y="974014"/>
                </a:lnTo>
                <a:lnTo>
                  <a:pt x="96436" y="975283"/>
                </a:lnTo>
                <a:lnTo>
                  <a:pt x="87554" y="974966"/>
                </a:lnTo>
                <a:lnTo>
                  <a:pt x="78671" y="974014"/>
                </a:lnTo>
                <a:lnTo>
                  <a:pt x="70106" y="972109"/>
                </a:lnTo>
                <a:lnTo>
                  <a:pt x="61541" y="969569"/>
                </a:lnTo>
                <a:lnTo>
                  <a:pt x="52976" y="966395"/>
                </a:lnTo>
                <a:lnTo>
                  <a:pt x="48852" y="964490"/>
                </a:lnTo>
                <a:lnTo>
                  <a:pt x="45363" y="962268"/>
                </a:lnTo>
                <a:lnTo>
                  <a:pt x="41239" y="959729"/>
                </a:lnTo>
                <a:lnTo>
                  <a:pt x="37432" y="956872"/>
                </a:lnTo>
                <a:lnTo>
                  <a:pt x="33626" y="954015"/>
                </a:lnTo>
                <a:lnTo>
                  <a:pt x="30453" y="951158"/>
                </a:lnTo>
                <a:lnTo>
                  <a:pt x="26647" y="947666"/>
                </a:lnTo>
                <a:lnTo>
                  <a:pt x="23792" y="944491"/>
                </a:lnTo>
                <a:lnTo>
                  <a:pt x="20302" y="940682"/>
                </a:lnTo>
                <a:lnTo>
                  <a:pt x="17764" y="936873"/>
                </a:lnTo>
                <a:lnTo>
                  <a:pt x="14909" y="933063"/>
                </a:lnTo>
                <a:lnTo>
                  <a:pt x="12689" y="929254"/>
                </a:lnTo>
                <a:lnTo>
                  <a:pt x="10468" y="925127"/>
                </a:lnTo>
                <a:lnTo>
                  <a:pt x="8248" y="921000"/>
                </a:lnTo>
                <a:lnTo>
                  <a:pt x="6662" y="916874"/>
                </a:lnTo>
                <a:lnTo>
                  <a:pt x="4758" y="912429"/>
                </a:lnTo>
                <a:lnTo>
                  <a:pt x="2538" y="903858"/>
                </a:lnTo>
                <a:lnTo>
                  <a:pt x="634" y="894970"/>
                </a:lnTo>
                <a:lnTo>
                  <a:pt x="0" y="886399"/>
                </a:lnTo>
                <a:lnTo>
                  <a:pt x="0" y="877511"/>
                </a:lnTo>
                <a:lnTo>
                  <a:pt x="952" y="868622"/>
                </a:lnTo>
                <a:lnTo>
                  <a:pt x="2538" y="859734"/>
                </a:lnTo>
                <a:lnTo>
                  <a:pt x="5075" y="851163"/>
                </a:lnTo>
                <a:lnTo>
                  <a:pt x="8882" y="842909"/>
                </a:lnTo>
                <a:lnTo>
                  <a:pt x="10785" y="838782"/>
                </a:lnTo>
                <a:lnTo>
                  <a:pt x="13006" y="834656"/>
                </a:lnTo>
                <a:lnTo>
                  <a:pt x="15544" y="831164"/>
                </a:lnTo>
                <a:lnTo>
                  <a:pt x="18082" y="827354"/>
                </a:lnTo>
                <a:lnTo>
                  <a:pt x="20937" y="823545"/>
                </a:lnTo>
                <a:lnTo>
                  <a:pt x="24109" y="820053"/>
                </a:lnTo>
                <a:lnTo>
                  <a:pt x="27281" y="816561"/>
                </a:lnTo>
                <a:lnTo>
                  <a:pt x="30771" y="813069"/>
                </a:lnTo>
                <a:lnTo>
                  <a:pt x="80575" y="775611"/>
                </a:lnTo>
                <a:lnTo>
                  <a:pt x="189700" y="694028"/>
                </a:lnTo>
                <a:lnTo>
                  <a:pt x="248386" y="650220"/>
                </a:lnTo>
                <a:lnTo>
                  <a:pt x="300094" y="612127"/>
                </a:lnTo>
                <a:lnTo>
                  <a:pt x="321348" y="596572"/>
                </a:lnTo>
                <a:lnTo>
                  <a:pt x="337843" y="585144"/>
                </a:lnTo>
                <a:lnTo>
                  <a:pt x="349263" y="577208"/>
                </a:lnTo>
                <a:lnTo>
                  <a:pt x="352436" y="574986"/>
                </a:lnTo>
                <a:lnTo>
                  <a:pt x="354022" y="574351"/>
                </a:lnTo>
                <a:lnTo>
                  <a:pt x="460926" y="562606"/>
                </a:lnTo>
                <a:lnTo>
                  <a:pt x="554190" y="552448"/>
                </a:lnTo>
                <a:lnTo>
                  <a:pt x="595112" y="548003"/>
                </a:lnTo>
                <a:lnTo>
                  <a:pt x="631275" y="544512"/>
                </a:lnTo>
                <a:lnTo>
                  <a:pt x="663315" y="541655"/>
                </a:lnTo>
                <a:lnTo>
                  <a:pt x="690596" y="539750"/>
                </a:lnTo>
                <a:close/>
                <a:moveTo>
                  <a:pt x="912333" y="0"/>
                </a:moveTo>
                <a:lnTo>
                  <a:pt x="923772" y="0"/>
                </a:lnTo>
                <a:lnTo>
                  <a:pt x="935529" y="0"/>
                </a:lnTo>
                <a:lnTo>
                  <a:pt x="943791" y="636"/>
                </a:lnTo>
                <a:lnTo>
                  <a:pt x="952052" y="1908"/>
                </a:lnTo>
                <a:lnTo>
                  <a:pt x="960632" y="3817"/>
                </a:lnTo>
                <a:lnTo>
                  <a:pt x="969211" y="5407"/>
                </a:lnTo>
                <a:lnTo>
                  <a:pt x="977473" y="8270"/>
                </a:lnTo>
                <a:lnTo>
                  <a:pt x="986052" y="11451"/>
                </a:lnTo>
                <a:lnTo>
                  <a:pt x="993996" y="14949"/>
                </a:lnTo>
                <a:lnTo>
                  <a:pt x="1001940" y="19084"/>
                </a:lnTo>
                <a:lnTo>
                  <a:pt x="1010202" y="22901"/>
                </a:lnTo>
                <a:lnTo>
                  <a:pt x="1017828" y="27990"/>
                </a:lnTo>
                <a:lnTo>
                  <a:pt x="1025454" y="33080"/>
                </a:lnTo>
                <a:lnTo>
                  <a:pt x="1032762" y="39123"/>
                </a:lnTo>
                <a:lnTo>
                  <a:pt x="1039753" y="44848"/>
                </a:lnTo>
                <a:lnTo>
                  <a:pt x="1047061" y="51210"/>
                </a:lnTo>
                <a:lnTo>
                  <a:pt x="1053734" y="57889"/>
                </a:lnTo>
                <a:lnTo>
                  <a:pt x="1060407" y="65523"/>
                </a:lnTo>
                <a:lnTo>
                  <a:pt x="1066127" y="72839"/>
                </a:lnTo>
                <a:lnTo>
                  <a:pt x="1072164" y="80791"/>
                </a:lnTo>
                <a:lnTo>
                  <a:pt x="1077884" y="89061"/>
                </a:lnTo>
                <a:lnTo>
                  <a:pt x="1082968" y="97331"/>
                </a:lnTo>
                <a:lnTo>
                  <a:pt x="1087734" y="106555"/>
                </a:lnTo>
                <a:lnTo>
                  <a:pt x="1092183" y="115779"/>
                </a:lnTo>
                <a:lnTo>
                  <a:pt x="1096313" y="125003"/>
                </a:lnTo>
                <a:lnTo>
                  <a:pt x="1100127" y="134546"/>
                </a:lnTo>
                <a:lnTo>
                  <a:pt x="1103304" y="145042"/>
                </a:lnTo>
                <a:lnTo>
                  <a:pt x="1106164" y="155220"/>
                </a:lnTo>
                <a:lnTo>
                  <a:pt x="1108706" y="166035"/>
                </a:lnTo>
                <a:lnTo>
                  <a:pt x="1110612" y="176849"/>
                </a:lnTo>
                <a:lnTo>
                  <a:pt x="1111566" y="187982"/>
                </a:lnTo>
                <a:lnTo>
                  <a:pt x="1112519" y="199433"/>
                </a:lnTo>
                <a:lnTo>
                  <a:pt x="1112837" y="210883"/>
                </a:lnTo>
                <a:lnTo>
                  <a:pt x="1112519" y="222970"/>
                </a:lnTo>
                <a:lnTo>
                  <a:pt x="1110930" y="247144"/>
                </a:lnTo>
                <a:lnTo>
                  <a:pt x="1109024" y="271636"/>
                </a:lnTo>
                <a:lnTo>
                  <a:pt x="1106164" y="296764"/>
                </a:lnTo>
                <a:lnTo>
                  <a:pt x="1104575" y="308851"/>
                </a:lnTo>
                <a:lnTo>
                  <a:pt x="1102351" y="321574"/>
                </a:lnTo>
                <a:lnTo>
                  <a:pt x="1100444" y="333978"/>
                </a:lnTo>
                <a:lnTo>
                  <a:pt x="1097902" y="345747"/>
                </a:lnTo>
                <a:lnTo>
                  <a:pt x="1095360" y="358152"/>
                </a:lnTo>
                <a:lnTo>
                  <a:pt x="1092183" y="369921"/>
                </a:lnTo>
                <a:lnTo>
                  <a:pt x="1089323" y="381372"/>
                </a:lnTo>
                <a:lnTo>
                  <a:pt x="1085510" y="393140"/>
                </a:lnTo>
                <a:lnTo>
                  <a:pt x="1082014" y="404273"/>
                </a:lnTo>
                <a:lnTo>
                  <a:pt x="1077884" y="415406"/>
                </a:lnTo>
                <a:lnTo>
                  <a:pt x="1073753" y="425902"/>
                </a:lnTo>
                <a:lnTo>
                  <a:pt x="1068986" y="436080"/>
                </a:lnTo>
                <a:lnTo>
                  <a:pt x="1063585" y="445941"/>
                </a:lnTo>
                <a:lnTo>
                  <a:pt x="1058501" y="455483"/>
                </a:lnTo>
                <a:lnTo>
                  <a:pt x="1052463" y="464389"/>
                </a:lnTo>
                <a:lnTo>
                  <a:pt x="1046108" y="472977"/>
                </a:lnTo>
                <a:lnTo>
                  <a:pt x="1039753" y="481247"/>
                </a:lnTo>
                <a:lnTo>
                  <a:pt x="1032762" y="488563"/>
                </a:lnTo>
                <a:lnTo>
                  <a:pt x="1025454" y="495242"/>
                </a:lnTo>
                <a:lnTo>
                  <a:pt x="1017510" y="501922"/>
                </a:lnTo>
                <a:lnTo>
                  <a:pt x="1009248" y="507647"/>
                </a:lnTo>
                <a:lnTo>
                  <a:pt x="1000351" y="512736"/>
                </a:lnTo>
                <a:lnTo>
                  <a:pt x="991454" y="516871"/>
                </a:lnTo>
                <a:lnTo>
                  <a:pt x="981921" y="520688"/>
                </a:lnTo>
                <a:lnTo>
                  <a:pt x="971435" y="523551"/>
                </a:lnTo>
                <a:lnTo>
                  <a:pt x="960949" y="525778"/>
                </a:lnTo>
                <a:lnTo>
                  <a:pt x="953005" y="526732"/>
                </a:lnTo>
                <a:lnTo>
                  <a:pt x="944426" y="527050"/>
                </a:lnTo>
                <a:lnTo>
                  <a:pt x="935847" y="526414"/>
                </a:lnTo>
                <a:lnTo>
                  <a:pt x="926314" y="525141"/>
                </a:lnTo>
                <a:lnTo>
                  <a:pt x="917099" y="523233"/>
                </a:lnTo>
                <a:lnTo>
                  <a:pt x="907884" y="520688"/>
                </a:lnTo>
                <a:lnTo>
                  <a:pt x="898669" y="517190"/>
                </a:lnTo>
                <a:lnTo>
                  <a:pt x="888819" y="513373"/>
                </a:lnTo>
                <a:lnTo>
                  <a:pt x="879286" y="508283"/>
                </a:lnTo>
                <a:lnTo>
                  <a:pt x="869118" y="503194"/>
                </a:lnTo>
                <a:lnTo>
                  <a:pt x="859585" y="496833"/>
                </a:lnTo>
                <a:lnTo>
                  <a:pt x="849735" y="490153"/>
                </a:lnTo>
                <a:lnTo>
                  <a:pt x="840202" y="482837"/>
                </a:lnTo>
                <a:lnTo>
                  <a:pt x="830987" y="474886"/>
                </a:lnTo>
                <a:lnTo>
                  <a:pt x="821454" y="465979"/>
                </a:lnTo>
                <a:lnTo>
                  <a:pt x="812239" y="456755"/>
                </a:lnTo>
                <a:lnTo>
                  <a:pt x="803342" y="446577"/>
                </a:lnTo>
                <a:lnTo>
                  <a:pt x="794445" y="435762"/>
                </a:lnTo>
                <a:lnTo>
                  <a:pt x="786183" y="424630"/>
                </a:lnTo>
                <a:lnTo>
                  <a:pt x="778240" y="412225"/>
                </a:lnTo>
                <a:lnTo>
                  <a:pt x="770296" y="400138"/>
                </a:lnTo>
                <a:lnTo>
                  <a:pt x="762987" y="386779"/>
                </a:lnTo>
                <a:lnTo>
                  <a:pt x="756314" y="372784"/>
                </a:lnTo>
                <a:lnTo>
                  <a:pt x="749324" y="358470"/>
                </a:lnTo>
                <a:lnTo>
                  <a:pt x="743604" y="343203"/>
                </a:lnTo>
                <a:lnTo>
                  <a:pt x="738202" y="327617"/>
                </a:lnTo>
                <a:lnTo>
                  <a:pt x="733436" y="311077"/>
                </a:lnTo>
                <a:lnTo>
                  <a:pt x="728987" y="294219"/>
                </a:lnTo>
                <a:lnTo>
                  <a:pt x="725810" y="276725"/>
                </a:lnTo>
                <a:lnTo>
                  <a:pt x="722632" y="258595"/>
                </a:lnTo>
                <a:lnTo>
                  <a:pt x="720408" y="240146"/>
                </a:lnTo>
                <a:lnTo>
                  <a:pt x="719137" y="221062"/>
                </a:lnTo>
                <a:lnTo>
                  <a:pt x="719772" y="209293"/>
                </a:lnTo>
                <a:lnTo>
                  <a:pt x="721361" y="197206"/>
                </a:lnTo>
                <a:lnTo>
                  <a:pt x="722632" y="185756"/>
                </a:lnTo>
                <a:lnTo>
                  <a:pt x="724856" y="174623"/>
                </a:lnTo>
                <a:lnTo>
                  <a:pt x="727399" y="163490"/>
                </a:lnTo>
                <a:lnTo>
                  <a:pt x="730576" y="152676"/>
                </a:lnTo>
                <a:lnTo>
                  <a:pt x="734389" y="142179"/>
                </a:lnTo>
                <a:lnTo>
                  <a:pt x="737884" y="131683"/>
                </a:lnTo>
                <a:lnTo>
                  <a:pt x="742333" y="121823"/>
                </a:lnTo>
                <a:lnTo>
                  <a:pt x="746782" y="111962"/>
                </a:lnTo>
                <a:lnTo>
                  <a:pt x="752184" y="102420"/>
                </a:lnTo>
                <a:lnTo>
                  <a:pt x="757268" y="93514"/>
                </a:lnTo>
                <a:lnTo>
                  <a:pt x="763305" y="84290"/>
                </a:lnTo>
                <a:lnTo>
                  <a:pt x="769660" y="76338"/>
                </a:lnTo>
                <a:lnTo>
                  <a:pt x="776015" y="68068"/>
                </a:lnTo>
                <a:lnTo>
                  <a:pt x="783006" y="60116"/>
                </a:lnTo>
                <a:lnTo>
                  <a:pt x="790314" y="53118"/>
                </a:lnTo>
                <a:lnTo>
                  <a:pt x="797940" y="46121"/>
                </a:lnTo>
                <a:lnTo>
                  <a:pt x="805567" y="39759"/>
                </a:lnTo>
                <a:lnTo>
                  <a:pt x="813828" y="33398"/>
                </a:lnTo>
                <a:lnTo>
                  <a:pt x="822725" y="27990"/>
                </a:lnTo>
                <a:lnTo>
                  <a:pt x="831305" y="22901"/>
                </a:lnTo>
                <a:lnTo>
                  <a:pt x="840520" y="18130"/>
                </a:lnTo>
                <a:lnTo>
                  <a:pt x="849735" y="13995"/>
                </a:lnTo>
                <a:lnTo>
                  <a:pt x="859903" y="10496"/>
                </a:lnTo>
                <a:lnTo>
                  <a:pt x="870071" y="7316"/>
                </a:lnTo>
                <a:lnTo>
                  <a:pt x="879922" y="4771"/>
                </a:lnTo>
                <a:lnTo>
                  <a:pt x="890725" y="2544"/>
                </a:lnTo>
                <a:lnTo>
                  <a:pt x="901529" y="954"/>
                </a:lnTo>
                <a:lnTo>
                  <a:pt x="9123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26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8" name="Freeform 11390"/>
          <p:cNvSpPr/>
          <p:nvPr/>
        </p:nvSpPr>
        <p:spPr bwMode="auto">
          <a:xfrm>
            <a:off x="2446079" y="640774"/>
            <a:ext cx="318331" cy="377624"/>
          </a:xfrm>
          <a:custGeom>
            <a:avLst/>
            <a:gdLst>
              <a:gd name="T0" fmla="*/ 812 w 815"/>
              <a:gd name="T1" fmla="*/ 776 h 971"/>
              <a:gd name="T2" fmla="*/ 787 w 815"/>
              <a:gd name="T3" fmla="*/ 706 h 971"/>
              <a:gd name="T4" fmla="*/ 743 w 815"/>
              <a:gd name="T5" fmla="*/ 657 h 971"/>
              <a:gd name="T6" fmla="*/ 682 w 815"/>
              <a:gd name="T7" fmla="*/ 629 h 971"/>
              <a:gd name="T8" fmla="*/ 612 w 815"/>
              <a:gd name="T9" fmla="*/ 613 h 971"/>
              <a:gd name="T10" fmla="*/ 542 w 815"/>
              <a:gd name="T11" fmla="*/ 592 h 971"/>
              <a:gd name="T12" fmla="*/ 508 w 815"/>
              <a:gd name="T13" fmla="*/ 559 h 971"/>
              <a:gd name="T14" fmla="*/ 503 w 815"/>
              <a:gd name="T15" fmla="*/ 498 h 971"/>
              <a:gd name="T16" fmla="*/ 522 w 815"/>
              <a:gd name="T17" fmla="*/ 464 h 971"/>
              <a:gd name="T18" fmla="*/ 568 w 815"/>
              <a:gd name="T19" fmla="*/ 397 h 971"/>
              <a:gd name="T20" fmla="*/ 605 w 815"/>
              <a:gd name="T21" fmla="*/ 363 h 971"/>
              <a:gd name="T22" fmla="*/ 616 w 815"/>
              <a:gd name="T23" fmla="*/ 316 h 971"/>
              <a:gd name="T24" fmla="*/ 608 w 815"/>
              <a:gd name="T25" fmla="*/ 265 h 971"/>
              <a:gd name="T26" fmla="*/ 586 w 815"/>
              <a:gd name="T27" fmla="*/ 252 h 971"/>
              <a:gd name="T28" fmla="*/ 590 w 815"/>
              <a:gd name="T29" fmla="*/ 169 h 971"/>
              <a:gd name="T30" fmla="*/ 586 w 815"/>
              <a:gd name="T31" fmla="*/ 90 h 971"/>
              <a:gd name="T32" fmla="*/ 563 w 815"/>
              <a:gd name="T33" fmla="*/ 55 h 971"/>
              <a:gd name="T34" fmla="*/ 546 w 815"/>
              <a:gd name="T35" fmla="*/ 50 h 971"/>
              <a:gd name="T36" fmla="*/ 514 w 815"/>
              <a:gd name="T37" fmla="*/ 51 h 971"/>
              <a:gd name="T38" fmla="*/ 487 w 815"/>
              <a:gd name="T39" fmla="*/ 43 h 971"/>
              <a:gd name="T40" fmla="*/ 464 w 815"/>
              <a:gd name="T41" fmla="*/ 15 h 971"/>
              <a:gd name="T42" fmla="*/ 441 w 815"/>
              <a:gd name="T43" fmla="*/ 0 h 971"/>
              <a:gd name="T44" fmla="*/ 402 w 815"/>
              <a:gd name="T45" fmla="*/ 10 h 971"/>
              <a:gd name="T46" fmla="*/ 321 w 815"/>
              <a:gd name="T47" fmla="*/ 28 h 971"/>
              <a:gd name="T48" fmla="*/ 283 w 815"/>
              <a:gd name="T49" fmla="*/ 36 h 971"/>
              <a:gd name="T50" fmla="*/ 260 w 815"/>
              <a:gd name="T51" fmla="*/ 47 h 971"/>
              <a:gd name="T52" fmla="*/ 235 w 815"/>
              <a:gd name="T53" fmla="*/ 76 h 971"/>
              <a:gd name="T54" fmla="*/ 225 w 815"/>
              <a:gd name="T55" fmla="*/ 109 h 971"/>
              <a:gd name="T56" fmla="*/ 219 w 815"/>
              <a:gd name="T57" fmla="*/ 175 h 971"/>
              <a:gd name="T58" fmla="*/ 208 w 815"/>
              <a:gd name="T59" fmla="*/ 259 h 971"/>
              <a:gd name="T60" fmla="*/ 193 w 815"/>
              <a:gd name="T61" fmla="*/ 288 h 971"/>
              <a:gd name="T62" fmla="*/ 192 w 815"/>
              <a:gd name="T63" fmla="*/ 315 h 971"/>
              <a:gd name="T64" fmla="*/ 197 w 815"/>
              <a:gd name="T65" fmla="*/ 345 h 971"/>
              <a:gd name="T66" fmla="*/ 214 w 815"/>
              <a:gd name="T67" fmla="*/ 369 h 971"/>
              <a:gd name="T68" fmla="*/ 240 w 815"/>
              <a:gd name="T69" fmla="*/ 392 h 971"/>
              <a:gd name="T70" fmla="*/ 278 w 815"/>
              <a:gd name="T71" fmla="*/ 450 h 971"/>
              <a:gd name="T72" fmla="*/ 295 w 815"/>
              <a:gd name="T73" fmla="*/ 471 h 971"/>
              <a:gd name="T74" fmla="*/ 311 w 815"/>
              <a:gd name="T75" fmla="*/ 478 h 971"/>
              <a:gd name="T76" fmla="*/ 290 w 815"/>
              <a:gd name="T77" fmla="*/ 579 h 971"/>
              <a:gd name="T78" fmla="*/ 242 w 815"/>
              <a:gd name="T79" fmla="*/ 605 h 971"/>
              <a:gd name="T80" fmla="*/ 125 w 815"/>
              <a:gd name="T81" fmla="*/ 636 h 971"/>
              <a:gd name="T82" fmla="*/ 56 w 815"/>
              <a:gd name="T83" fmla="*/ 665 h 971"/>
              <a:gd name="T84" fmla="*/ 20 w 815"/>
              <a:gd name="T85" fmla="*/ 706 h 971"/>
              <a:gd name="T86" fmla="*/ 9 w 815"/>
              <a:gd name="T87" fmla="*/ 741 h 971"/>
              <a:gd name="T88" fmla="*/ 0 w 815"/>
              <a:gd name="T89" fmla="*/ 817 h 971"/>
              <a:gd name="T90" fmla="*/ 0 w 815"/>
              <a:gd name="T91" fmla="*/ 830 h 971"/>
              <a:gd name="T92" fmla="*/ 5 w 815"/>
              <a:gd name="T93" fmla="*/ 849 h 971"/>
              <a:gd name="T94" fmla="*/ 37 w 815"/>
              <a:gd name="T95" fmla="*/ 886 h 971"/>
              <a:gd name="T96" fmla="*/ 93 w 815"/>
              <a:gd name="T97" fmla="*/ 919 h 971"/>
              <a:gd name="T98" fmla="*/ 214 w 815"/>
              <a:gd name="T99" fmla="*/ 954 h 971"/>
              <a:gd name="T100" fmla="*/ 260 w 815"/>
              <a:gd name="T101" fmla="*/ 960 h 971"/>
              <a:gd name="T102" fmla="*/ 407 w 815"/>
              <a:gd name="T103" fmla="*/ 971 h 971"/>
              <a:gd name="T104" fmla="*/ 445 w 815"/>
              <a:gd name="T105" fmla="*/ 946 h 971"/>
              <a:gd name="T106" fmla="*/ 529 w 815"/>
              <a:gd name="T107" fmla="*/ 963 h 971"/>
              <a:gd name="T108" fmla="*/ 675 w 815"/>
              <a:gd name="T109" fmla="*/ 937 h 971"/>
              <a:gd name="T110" fmla="*/ 747 w 815"/>
              <a:gd name="T111" fmla="*/ 904 h 971"/>
              <a:gd name="T112" fmla="*/ 798 w 815"/>
              <a:gd name="T113" fmla="*/ 865 h 971"/>
              <a:gd name="T114" fmla="*/ 812 w 815"/>
              <a:gd name="T115" fmla="*/ 839 h 971"/>
              <a:gd name="T116" fmla="*/ 815 w 815"/>
              <a:gd name="T117" fmla="*/ 824 h 971"/>
              <a:gd name="T118" fmla="*/ 815 w 815"/>
              <a:gd name="T119" fmla="*/ 822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5" h="971">
                <a:moveTo>
                  <a:pt x="815" y="822"/>
                </a:moveTo>
                <a:lnTo>
                  <a:pt x="815" y="822"/>
                </a:lnTo>
                <a:lnTo>
                  <a:pt x="815" y="798"/>
                </a:lnTo>
                <a:lnTo>
                  <a:pt x="812" y="776"/>
                </a:lnTo>
                <a:lnTo>
                  <a:pt x="808" y="757"/>
                </a:lnTo>
                <a:lnTo>
                  <a:pt x="802" y="738"/>
                </a:lnTo>
                <a:lnTo>
                  <a:pt x="795" y="721"/>
                </a:lnTo>
                <a:lnTo>
                  <a:pt x="787" y="706"/>
                </a:lnTo>
                <a:lnTo>
                  <a:pt x="778" y="691"/>
                </a:lnTo>
                <a:lnTo>
                  <a:pt x="768" y="680"/>
                </a:lnTo>
                <a:lnTo>
                  <a:pt x="756" y="668"/>
                </a:lnTo>
                <a:lnTo>
                  <a:pt x="743" y="657"/>
                </a:lnTo>
                <a:lnTo>
                  <a:pt x="729" y="649"/>
                </a:lnTo>
                <a:lnTo>
                  <a:pt x="714" y="642"/>
                </a:lnTo>
                <a:lnTo>
                  <a:pt x="699" y="634"/>
                </a:lnTo>
                <a:lnTo>
                  <a:pt x="682" y="629"/>
                </a:lnTo>
                <a:lnTo>
                  <a:pt x="665" y="623"/>
                </a:lnTo>
                <a:lnTo>
                  <a:pt x="646" y="619"/>
                </a:lnTo>
                <a:lnTo>
                  <a:pt x="646" y="619"/>
                </a:lnTo>
                <a:lnTo>
                  <a:pt x="612" y="613"/>
                </a:lnTo>
                <a:lnTo>
                  <a:pt x="582" y="606"/>
                </a:lnTo>
                <a:lnTo>
                  <a:pt x="568" y="602"/>
                </a:lnTo>
                <a:lnTo>
                  <a:pt x="555" y="597"/>
                </a:lnTo>
                <a:lnTo>
                  <a:pt x="542" y="592"/>
                </a:lnTo>
                <a:lnTo>
                  <a:pt x="531" y="587"/>
                </a:lnTo>
                <a:lnTo>
                  <a:pt x="522" y="579"/>
                </a:lnTo>
                <a:lnTo>
                  <a:pt x="514" y="570"/>
                </a:lnTo>
                <a:lnTo>
                  <a:pt x="508" y="559"/>
                </a:lnTo>
                <a:lnTo>
                  <a:pt x="504" y="548"/>
                </a:lnTo>
                <a:lnTo>
                  <a:pt x="501" y="533"/>
                </a:lnTo>
                <a:lnTo>
                  <a:pt x="501" y="518"/>
                </a:lnTo>
                <a:lnTo>
                  <a:pt x="503" y="498"/>
                </a:lnTo>
                <a:lnTo>
                  <a:pt x="508" y="477"/>
                </a:lnTo>
                <a:lnTo>
                  <a:pt x="508" y="477"/>
                </a:lnTo>
                <a:lnTo>
                  <a:pt x="516" y="471"/>
                </a:lnTo>
                <a:lnTo>
                  <a:pt x="522" y="464"/>
                </a:lnTo>
                <a:lnTo>
                  <a:pt x="535" y="448"/>
                </a:lnTo>
                <a:lnTo>
                  <a:pt x="547" y="431"/>
                </a:lnTo>
                <a:lnTo>
                  <a:pt x="558" y="414"/>
                </a:lnTo>
                <a:lnTo>
                  <a:pt x="568" y="397"/>
                </a:lnTo>
                <a:lnTo>
                  <a:pt x="581" y="382"/>
                </a:lnTo>
                <a:lnTo>
                  <a:pt x="589" y="375"/>
                </a:lnTo>
                <a:lnTo>
                  <a:pt x="597" y="369"/>
                </a:lnTo>
                <a:lnTo>
                  <a:pt x="605" y="363"/>
                </a:lnTo>
                <a:lnTo>
                  <a:pt x="614" y="360"/>
                </a:lnTo>
                <a:lnTo>
                  <a:pt x="614" y="360"/>
                </a:lnTo>
                <a:lnTo>
                  <a:pt x="616" y="336"/>
                </a:lnTo>
                <a:lnTo>
                  <a:pt x="616" y="316"/>
                </a:lnTo>
                <a:lnTo>
                  <a:pt x="614" y="272"/>
                </a:lnTo>
                <a:lnTo>
                  <a:pt x="614" y="272"/>
                </a:lnTo>
                <a:lnTo>
                  <a:pt x="612" y="268"/>
                </a:lnTo>
                <a:lnTo>
                  <a:pt x="608" y="265"/>
                </a:lnTo>
                <a:lnTo>
                  <a:pt x="601" y="263"/>
                </a:lnTo>
                <a:lnTo>
                  <a:pt x="592" y="259"/>
                </a:lnTo>
                <a:lnTo>
                  <a:pt x="589" y="256"/>
                </a:lnTo>
                <a:lnTo>
                  <a:pt x="586" y="252"/>
                </a:lnTo>
                <a:lnTo>
                  <a:pt x="586" y="252"/>
                </a:lnTo>
                <a:lnTo>
                  <a:pt x="586" y="226"/>
                </a:lnTo>
                <a:lnTo>
                  <a:pt x="588" y="198"/>
                </a:lnTo>
                <a:lnTo>
                  <a:pt x="590" y="169"/>
                </a:lnTo>
                <a:lnTo>
                  <a:pt x="592" y="141"/>
                </a:lnTo>
                <a:lnTo>
                  <a:pt x="590" y="114"/>
                </a:lnTo>
                <a:lnTo>
                  <a:pt x="588" y="102"/>
                </a:lnTo>
                <a:lnTo>
                  <a:pt x="586" y="90"/>
                </a:lnTo>
                <a:lnTo>
                  <a:pt x="582" y="80"/>
                </a:lnTo>
                <a:lnTo>
                  <a:pt x="577" y="71"/>
                </a:lnTo>
                <a:lnTo>
                  <a:pt x="571" y="62"/>
                </a:lnTo>
                <a:lnTo>
                  <a:pt x="563" y="55"/>
                </a:lnTo>
                <a:lnTo>
                  <a:pt x="563" y="55"/>
                </a:lnTo>
                <a:lnTo>
                  <a:pt x="558" y="53"/>
                </a:lnTo>
                <a:lnTo>
                  <a:pt x="552" y="50"/>
                </a:lnTo>
                <a:lnTo>
                  <a:pt x="546" y="50"/>
                </a:lnTo>
                <a:lnTo>
                  <a:pt x="541" y="49"/>
                </a:lnTo>
                <a:lnTo>
                  <a:pt x="541" y="49"/>
                </a:lnTo>
                <a:lnTo>
                  <a:pt x="514" y="51"/>
                </a:lnTo>
                <a:lnTo>
                  <a:pt x="514" y="51"/>
                </a:lnTo>
                <a:lnTo>
                  <a:pt x="505" y="50"/>
                </a:lnTo>
                <a:lnTo>
                  <a:pt x="496" y="47"/>
                </a:lnTo>
                <a:lnTo>
                  <a:pt x="496" y="47"/>
                </a:lnTo>
                <a:lnTo>
                  <a:pt x="487" y="43"/>
                </a:lnTo>
                <a:lnTo>
                  <a:pt x="481" y="37"/>
                </a:lnTo>
                <a:lnTo>
                  <a:pt x="475" y="29"/>
                </a:lnTo>
                <a:lnTo>
                  <a:pt x="470" y="21"/>
                </a:lnTo>
                <a:lnTo>
                  <a:pt x="464" y="15"/>
                </a:lnTo>
                <a:lnTo>
                  <a:pt x="458" y="8"/>
                </a:lnTo>
                <a:lnTo>
                  <a:pt x="450" y="3"/>
                </a:lnTo>
                <a:lnTo>
                  <a:pt x="447" y="2"/>
                </a:lnTo>
                <a:lnTo>
                  <a:pt x="441" y="0"/>
                </a:lnTo>
                <a:lnTo>
                  <a:pt x="441" y="0"/>
                </a:lnTo>
                <a:lnTo>
                  <a:pt x="418" y="0"/>
                </a:lnTo>
                <a:lnTo>
                  <a:pt x="418" y="0"/>
                </a:lnTo>
                <a:lnTo>
                  <a:pt x="402" y="10"/>
                </a:lnTo>
                <a:lnTo>
                  <a:pt x="386" y="16"/>
                </a:lnTo>
                <a:lnTo>
                  <a:pt x="371" y="20"/>
                </a:lnTo>
                <a:lnTo>
                  <a:pt x="354" y="23"/>
                </a:lnTo>
                <a:lnTo>
                  <a:pt x="321" y="28"/>
                </a:lnTo>
                <a:lnTo>
                  <a:pt x="306" y="30"/>
                </a:lnTo>
                <a:lnTo>
                  <a:pt x="290" y="34"/>
                </a:lnTo>
                <a:lnTo>
                  <a:pt x="290" y="34"/>
                </a:lnTo>
                <a:lnTo>
                  <a:pt x="283" y="36"/>
                </a:lnTo>
                <a:lnTo>
                  <a:pt x="283" y="36"/>
                </a:lnTo>
                <a:lnTo>
                  <a:pt x="275" y="40"/>
                </a:lnTo>
                <a:lnTo>
                  <a:pt x="268" y="43"/>
                </a:lnTo>
                <a:lnTo>
                  <a:pt x="260" y="47"/>
                </a:lnTo>
                <a:lnTo>
                  <a:pt x="255" y="53"/>
                </a:lnTo>
                <a:lnTo>
                  <a:pt x="248" y="58"/>
                </a:lnTo>
                <a:lnTo>
                  <a:pt x="244" y="63"/>
                </a:lnTo>
                <a:lnTo>
                  <a:pt x="235" y="76"/>
                </a:lnTo>
                <a:lnTo>
                  <a:pt x="235" y="76"/>
                </a:lnTo>
                <a:lnTo>
                  <a:pt x="231" y="87"/>
                </a:lnTo>
                <a:lnTo>
                  <a:pt x="227" y="97"/>
                </a:lnTo>
                <a:lnTo>
                  <a:pt x="225" y="109"/>
                </a:lnTo>
                <a:lnTo>
                  <a:pt x="223" y="122"/>
                </a:lnTo>
                <a:lnTo>
                  <a:pt x="221" y="148"/>
                </a:lnTo>
                <a:lnTo>
                  <a:pt x="219" y="175"/>
                </a:lnTo>
                <a:lnTo>
                  <a:pt x="219" y="175"/>
                </a:lnTo>
                <a:lnTo>
                  <a:pt x="221" y="249"/>
                </a:lnTo>
                <a:lnTo>
                  <a:pt x="221" y="249"/>
                </a:lnTo>
                <a:lnTo>
                  <a:pt x="213" y="254"/>
                </a:lnTo>
                <a:lnTo>
                  <a:pt x="208" y="259"/>
                </a:lnTo>
                <a:lnTo>
                  <a:pt x="202" y="265"/>
                </a:lnTo>
                <a:lnTo>
                  <a:pt x="198" y="272"/>
                </a:lnTo>
                <a:lnTo>
                  <a:pt x="196" y="280"/>
                </a:lnTo>
                <a:lnTo>
                  <a:pt x="193" y="288"/>
                </a:lnTo>
                <a:lnTo>
                  <a:pt x="192" y="297"/>
                </a:lnTo>
                <a:lnTo>
                  <a:pt x="192" y="305"/>
                </a:lnTo>
                <a:lnTo>
                  <a:pt x="192" y="305"/>
                </a:lnTo>
                <a:lnTo>
                  <a:pt x="192" y="315"/>
                </a:lnTo>
                <a:lnTo>
                  <a:pt x="192" y="326"/>
                </a:lnTo>
                <a:lnTo>
                  <a:pt x="195" y="335"/>
                </a:lnTo>
                <a:lnTo>
                  <a:pt x="197" y="345"/>
                </a:lnTo>
                <a:lnTo>
                  <a:pt x="197" y="345"/>
                </a:lnTo>
                <a:lnTo>
                  <a:pt x="200" y="352"/>
                </a:lnTo>
                <a:lnTo>
                  <a:pt x="204" y="358"/>
                </a:lnTo>
                <a:lnTo>
                  <a:pt x="209" y="363"/>
                </a:lnTo>
                <a:lnTo>
                  <a:pt x="214" y="369"/>
                </a:lnTo>
                <a:lnTo>
                  <a:pt x="227" y="379"/>
                </a:lnTo>
                <a:lnTo>
                  <a:pt x="234" y="384"/>
                </a:lnTo>
                <a:lnTo>
                  <a:pt x="240" y="392"/>
                </a:lnTo>
                <a:lnTo>
                  <a:pt x="240" y="392"/>
                </a:lnTo>
                <a:lnTo>
                  <a:pt x="247" y="401"/>
                </a:lnTo>
                <a:lnTo>
                  <a:pt x="253" y="410"/>
                </a:lnTo>
                <a:lnTo>
                  <a:pt x="266" y="431"/>
                </a:lnTo>
                <a:lnTo>
                  <a:pt x="278" y="450"/>
                </a:lnTo>
                <a:lnTo>
                  <a:pt x="283" y="459"/>
                </a:lnTo>
                <a:lnTo>
                  <a:pt x="290" y="465"/>
                </a:lnTo>
                <a:lnTo>
                  <a:pt x="290" y="465"/>
                </a:lnTo>
                <a:lnTo>
                  <a:pt x="295" y="471"/>
                </a:lnTo>
                <a:lnTo>
                  <a:pt x="300" y="474"/>
                </a:lnTo>
                <a:lnTo>
                  <a:pt x="306" y="477"/>
                </a:lnTo>
                <a:lnTo>
                  <a:pt x="311" y="478"/>
                </a:lnTo>
                <a:lnTo>
                  <a:pt x="311" y="478"/>
                </a:lnTo>
                <a:lnTo>
                  <a:pt x="311" y="555"/>
                </a:lnTo>
                <a:lnTo>
                  <a:pt x="311" y="555"/>
                </a:lnTo>
                <a:lnTo>
                  <a:pt x="302" y="568"/>
                </a:lnTo>
                <a:lnTo>
                  <a:pt x="290" y="579"/>
                </a:lnTo>
                <a:lnTo>
                  <a:pt x="290" y="579"/>
                </a:lnTo>
                <a:lnTo>
                  <a:pt x="275" y="589"/>
                </a:lnTo>
                <a:lnTo>
                  <a:pt x="260" y="599"/>
                </a:lnTo>
                <a:lnTo>
                  <a:pt x="242" y="605"/>
                </a:lnTo>
                <a:lnTo>
                  <a:pt x="223" y="612"/>
                </a:lnTo>
                <a:lnTo>
                  <a:pt x="184" y="622"/>
                </a:lnTo>
                <a:lnTo>
                  <a:pt x="145" y="631"/>
                </a:lnTo>
                <a:lnTo>
                  <a:pt x="125" y="636"/>
                </a:lnTo>
                <a:lnTo>
                  <a:pt x="107" y="642"/>
                </a:lnTo>
                <a:lnTo>
                  <a:pt x="89" y="648"/>
                </a:lnTo>
                <a:lnTo>
                  <a:pt x="72" y="656"/>
                </a:lnTo>
                <a:lnTo>
                  <a:pt x="56" y="665"/>
                </a:lnTo>
                <a:lnTo>
                  <a:pt x="42" y="677"/>
                </a:lnTo>
                <a:lnTo>
                  <a:pt x="30" y="690"/>
                </a:lnTo>
                <a:lnTo>
                  <a:pt x="25" y="698"/>
                </a:lnTo>
                <a:lnTo>
                  <a:pt x="20" y="706"/>
                </a:lnTo>
                <a:lnTo>
                  <a:pt x="20" y="706"/>
                </a:lnTo>
                <a:lnTo>
                  <a:pt x="14" y="717"/>
                </a:lnTo>
                <a:lnTo>
                  <a:pt x="12" y="729"/>
                </a:lnTo>
                <a:lnTo>
                  <a:pt x="9" y="741"/>
                </a:lnTo>
                <a:lnTo>
                  <a:pt x="8" y="755"/>
                </a:lnTo>
                <a:lnTo>
                  <a:pt x="5" y="784"/>
                </a:lnTo>
                <a:lnTo>
                  <a:pt x="3" y="800"/>
                </a:lnTo>
                <a:lnTo>
                  <a:pt x="0" y="817"/>
                </a:lnTo>
                <a:lnTo>
                  <a:pt x="0" y="818"/>
                </a:lnTo>
                <a:lnTo>
                  <a:pt x="0" y="818"/>
                </a:lnTo>
                <a:lnTo>
                  <a:pt x="0" y="828"/>
                </a:lnTo>
                <a:lnTo>
                  <a:pt x="0" y="830"/>
                </a:lnTo>
                <a:lnTo>
                  <a:pt x="0" y="830"/>
                </a:lnTo>
                <a:lnTo>
                  <a:pt x="0" y="830"/>
                </a:lnTo>
                <a:lnTo>
                  <a:pt x="1" y="839"/>
                </a:lnTo>
                <a:lnTo>
                  <a:pt x="5" y="849"/>
                </a:lnTo>
                <a:lnTo>
                  <a:pt x="10" y="858"/>
                </a:lnTo>
                <a:lnTo>
                  <a:pt x="18" y="868"/>
                </a:lnTo>
                <a:lnTo>
                  <a:pt x="26" y="877"/>
                </a:lnTo>
                <a:lnTo>
                  <a:pt x="37" y="886"/>
                </a:lnTo>
                <a:lnTo>
                  <a:pt x="48" y="895"/>
                </a:lnTo>
                <a:lnTo>
                  <a:pt x="61" y="903"/>
                </a:lnTo>
                <a:lnTo>
                  <a:pt x="77" y="911"/>
                </a:lnTo>
                <a:lnTo>
                  <a:pt x="93" y="919"/>
                </a:lnTo>
                <a:lnTo>
                  <a:pt x="110" y="925"/>
                </a:lnTo>
                <a:lnTo>
                  <a:pt x="128" y="932"/>
                </a:lnTo>
                <a:lnTo>
                  <a:pt x="168" y="945"/>
                </a:lnTo>
                <a:lnTo>
                  <a:pt x="214" y="954"/>
                </a:lnTo>
                <a:lnTo>
                  <a:pt x="214" y="954"/>
                </a:lnTo>
                <a:lnTo>
                  <a:pt x="215" y="954"/>
                </a:lnTo>
                <a:lnTo>
                  <a:pt x="215" y="954"/>
                </a:lnTo>
                <a:lnTo>
                  <a:pt x="260" y="960"/>
                </a:lnTo>
                <a:lnTo>
                  <a:pt x="307" y="966"/>
                </a:lnTo>
                <a:lnTo>
                  <a:pt x="356" y="969"/>
                </a:lnTo>
                <a:lnTo>
                  <a:pt x="407" y="971"/>
                </a:lnTo>
                <a:lnTo>
                  <a:pt x="407" y="971"/>
                </a:lnTo>
                <a:lnTo>
                  <a:pt x="450" y="969"/>
                </a:lnTo>
                <a:lnTo>
                  <a:pt x="450" y="969"/>
                </a:lnTo>
                <a:lnTo>
                  <a:pt x="448" y="958"/>
                </a:lnTo>
                <a:lnTo>
                  <a:pt x="445" y="946"/>
                </a:lnTo>
                <a:lnTo>
                  <a:pt x="450" y="969"/>
                </a:lnTo>
                <a:lnTo>
                  <a:pt x="450" y="969"/>
                </a:lnTo>
                <a:lnTo>
                  <a:pt x="488" y="967"/>
                </a:lnTo>
                <a:lnTo>
                  <a:pt x="529" y="963"/>
                </a:lnTo>
                <a:lnTo>
                  <a:pt x="576" y="958"/>
                </a:lnTo>
                <a:lnTo>
                  <a:pt x="627" y="949"/>
                </a:lnTo>
                <a:lnTo>
                  <a:pt x="652" y="943"/>
                </a:lnTo>
                <a:lnTo>
                  <a:pt x="675" y="937"/>
                </a:lnTo>
                <a:lnTo>
                  <a:pt x="697" y="930"/>
                </a:lnTo>
                <a:lnTo>
                  <a:pt x="717" y="922"/>
                </a:lnTo>
                <a:lnTo>
                  <a:pt x="734" y="915"/>
                </a:lnTo>
                <a:lnTo>
                  <a:pt x="747" y="904"/>
                </a:lnTo>
                <a:lnTo>
                  <a:pt x="747" y="904"/>
                </a:lnTo>
                <a:lnTo>
                  <a:pt x="768" y="892"/>
                </a:lnTo>
                <a:lnTo>
                  <a:pt x="785" y="879"/>
                </a:lnTo>
                <a:lnTo>
                  <a:pt x="798" y="865"/>
                </a:lnTo>
                <a:lnTo>
                  <a:pt x="803" y="858"/>
                </a:lnTo>
                <a:lnTo>
                  <a:pt x="808" y="851"/>
                </a:lnTo>
                <a:lnTo>
                  <a:pt x="808" y="851"/>
                </a:lnTo>
                <a:lnTo>
                  <a:pt x="812" y="839"/>
                </a:lnTo>
                <a:lnTo>
                  <a:pt x="815" y="828"/>
                </a:lnTo>
                <a:lnTo>
                  <a:pt x="815" y="828"/>
                </a:lnTo>
                <a:lnTo>
                  <a:pt x="815" y="828"/>
                </a:lnTo>
                <a:lnTo>
                  <a:pt x="815" y="824"/>
                </a:lnTo>
                <a:lnTo>
                  <a:pt x="815" y="823"/>
                </a:lnTo>
                <a:lnTo>
                  <a:pt x="815" y="823"/>
                </a:lnTo>
                <a:lnTo>
                  <a:pt x="815" y="822"/>
                </a:lnTo>
                <a:lnTo>
                  <a:pt x="815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700"/>
          </a:p>
        </p:txBody>
      </p:sp>
      <p:sp>
        <p:nvSpPr>
          <p:cNvPr id="29" name="Freeform 163"/>
          <p:cNvSpPr>
            <a:spLocks noEditPoints="1"/>
          </p:cNvSpPr>
          <p:nvPr/>
        </p:nvSpPr>
        <p:spPr bwMode="auto">
          <a:xfrm>
            <a:off x="1462552" y="575759"/>
            <a:ext cx="430190" cy="430185"/>
          </a:xfrm>
          <a:custGeom>
            <a:avLst/>
            <a:gdLst>
              <a:gd name="T0" fmla="*/ 0 w 140"/>
              <a:gd name="T1" fmla="*/ 63 h 140"/>
              <a:gd name="T2" fmla="*/ 128 w 140"/>
              <a:gd name="T3" fmla="*/ 30 h 140"/>
              <a:gd name="T4" fmla="*/ 139 w 140"/>
              <a:gd name="T5" fmla="*/ 26 h 140"/>
              <a:gd name="T6" fmla="*/ 135 w 140"/>
              <a:gd name="T7" fmla="*/ 59 h 140"/>
              <a:gd name="T8" fmla="*/ 106 w 140"/>
              <a:gd name="T9" fmla="*/ 45 h 140"/>
              <a:gd name="T10" fmla="*/ 70 w 140"/>
              <a:gd name="T11" fmla="*/ 14 h 140"/>
              <a:gd name="T12" fmla="*/ 126 w 140"/>
              <a:gd name="T13" fmla="*/ 75 h 140"/>
              <a:gd name="T14" fmla="*/ 24 w 140"/>
              <a:gd name="T15" fmla="*/ 102 h 140"/>
              <a:gd name="T16" fmla="*/ 33 w 140"/>
              <a:gd name="T17" fmla="*/ 92 h 140"/>
              <a:gd name="T18" fmla="*/ 1 w 140"/>
              <a:gd name="T19" fmla="*/ 84 h 140"/>
              <a:gd name="T20" fmla="*/ 4 w 140"/>
              <a:gd name="T21" fmla="*/ 116 h 140"/>
              <a:gd name="T22" fmla="*/ 70 w 140"/>
              <a:gd name="T23" fmla="*/ 140 h 140"/>
              <a:gd name="T24" fmla="*/ 126 w 140"/>
              <a:gd name="T25" fmla="*/ 75 h 140"/>
              <a:gd name="T26" fmla="*/ 101 w 140"/>
              <a:gd name="T27" fmla="*/ 68 h 140"/>
              <a:gd name="T28" fmla="*/ 38 w 140"/>
              <a:gd name="T29" fmla="*/ 68 h 140"/>
              <a:gd name="T30" fmla="*/ 74 w 140"/>
              <a:gd name="T31" fmla="*/ 49 h 140"/>
              <a:gd name="T32" fmla="*/ 68 w 140"/>
              <a:gd name="T33" fmla="*/ 46 h 140"/>
              <a:gd name="T34" fmla="*/ 61 w 140"/>
              <a:gd name="T35" fmla="*/ 53 h 140"/>
              <a:gd name="T36" fmla="*/ 60 w 140"/>
              <a:gd name="T37" fmla="*/ 65 h 140"/>
              <a:gd name="T38" fmla="*/ 66 w 140"/>
              <a:gd name="T39" fmla="*/ 70 h 140"/>
              <a:gd name="T40" fmla="*/ 68 w 140"/>
              <a:gd name="T41" fmla="*/ 80 h 140"/>
              <a:gd name="T42" fmla="*/ 64 w 140"/>
              <a:gd name="T43" fmla="*/ 74 h 140"/>
              <a:gd name="T44" fmla="*/ 60 w 140"/>
              <a:gd name="T45" fmla="*/ 82 h 140"/>
              <a:gd name="T46" fmla="*/ 68 w 140"/>
              <a:gd name="T47" fmla="*/ 91 h 140"/>
              <a:gd name="T48" fmla="*/ 74 w 140"/>
              <a:gd name="T49" fmla="*/ 87 h 140"/>
              <a:gd name="T50" fmla="*/ 85 w 140"/>
              <a:gd name="T51" fmla="*/ 77 h 140"/>
              <a:gd name="T52" fmla="*/ 78 w 140"/>
              <a:gd name="T53" fmla="*/ 67 h 140"/>
              <a:gd name="T54" fmla="*/ 74 w 140"/>
              <a:gd name="T55" fmla="*/ 65 h 140"/>
              <a:gd name="T56" fmla="*/ 76 w 140"/>
              <a:gd name="T57" fmla="*/ 58 h 140"/>
              <a:gd name="T58" fmla="*/ 83 w 140"/>
              <a:gd name="T59" fmla="*/ 61 h 140"/>
              <a:gd name="T60" fmla="*/ 74 w 140"/>
              <a:gd name="T61" fmla="*/ 49 h 140"/>
              <a:gd name="T62" fmla="*/ 77 w 140"/>
              <a:gd name="T63" fmla="*/ 79 h 140"/>
              <a:gd name="T64" fmla="*/ 77 w 140"/>
              <a:gd name="T65" fmla="*/ 74 h 140"/>
              <a:gd name="T66" fmla="*/ 75 w 140"/>
              <a:gd name="T67" fmla="*/ 72 h 140"/>
              <a:gd name="T68" fmla="*/ 74 w 140"/>
              <a:gd name="T69" fmla="*/ 81 h 140"/>
              <a:gd name="T70" fmla="*/ 65 w 140"/>
              <a:gd name="T71" fmla="*/ 59 h 140"/>
              <a:gd name="T72" fmla="*/ 68 w 140"/>
              <a:gd name="T73" fmla="*/ 64 h 140"/>
              <a:gd name="T74" fmla="*/ 65 w 140"/>
              <a:gd name="T75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14" y="65"/>
                </a:moveTo>
                <a:cubicBezTo>
                  <a:pt x="0" y="63"/>
                  <a:pt x="0" y="63"/>
                  <a:pt x="0" y="63"/>
                </a:cubicBezTo>
                <a:cubicBezTo>
                  <a:pt x="3" y="27"/>
                  <a:pt x="34" y="0"/>
                  <a:pt x="70" y="0"/>
                </a:cubicBezTo>
                <a:cubicBezTo>
                  <a:pt x="94" y="0"/>
                  <a:pt x="115" y="12"/>
                  <a:pt x="128" y="30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7" y="23"/>
                  <a:pt x="139" y="24"/>
                  <a:pt x="139" y="2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8"/>
                  <a:pt x="137" y="59"/>
                  <a:pt x="135" y="5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4" y="46"/>
                  <a:pt x="106" y="45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6" y="23"/>
                  <a:pt x="89" y="14"/>
                  <a:pt x="70" y="14"/>
                </a:cubicBezTo>
                <a:cubicBezTo>
                  <a:pt x="41" y="14"/>
                  <a:pt x="17" y="36"/>
                  <a:pt x="14" y="65"/>
                </a:cubicBezTo>
                <a:close/>
                <a:moveTo>
                  <a:pt x="126" y="75"/>
                </a:moveTo>
                <a:cubicBezTo>
                  <a:pt x="123" y="104"/>
                  <a:pt x="99" y="126"/>
                  <a:pt x="70" y="126"/>
                </a:cubicBezTo>
                <a:cubicBezTo>
                  <a:pt x="51" y="126"/>
                  <a:pt x="34" y="116"/>
                  <a:pt x="24" y="102"/>
                </a:cubicBezTo>
                <a:cubicBezTo>
                  <a:pt x="34" y="95"/>
                  <a:pt x="34" y="95"/>
                  <a:pt x="34" y="95"/>
                </a:cubicBezTo>
                <a:cubicBezTo>
                  <a:pt x="36" y="94"/>
                  <a:pt x="35" y="93"/>
                  <a:pt x="33" y="92"/>
                </a:cubicBezTo>
                <a:cubicBezTo>
                  <a:pt x="5" y="81"/>
                  <a:pt x="5" y="81"/>
                  <a:pt x="5" y="81"/>
                </a:cubicBezTo>
                <a:cubicBezTo>
                  <a:pt x="3" y="81"/>
                  <a:pt x="1" y="82"/>
                  <a:pt x="1" y="8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6"/>
                  <a:pt x="3" y="117"/>
                  <a:pt x="4" y="116"/>
                </a:cubicBezTo>
                <a:cubicBezTo>
                  <a:pt x="12" y="110"/>
                  <a:pt x="12" y="110"/>
                  <a:pt x="12" y="110"/>
                </a:cubicBezTo>
                <a:cubicBezTo>
                  <a:pt x="25" y="128"/>
                  <a:pt x="46" y="140"/>
                  <a:pt x="70" y="140"/>
                </a:cubicBezTo>
                <a:cubicBezTo>
                  <a:pt x="106" y="140"/>
                  <a:pt x="137" y="113"/>
                  <a:pt x="140" y="77"/>
                </a:cubicBezTo>
                <a:lnTo>
                  <a:pt x="126" y="75"/>
                </a:lnTo>
                <a:close/>
                <a:moveTo>
                  <a:pt x="70" y="36"/>
                </a:moveTo>
                <a:cubicBezTo>
                  <a:pt x="87" y="36"/>
                  <a:pt x="101" y="50"/>
                  <a:pt x="101" y="68"/>
                </a:cubicBezTo>
                <a:cubicBezTo>
                  <a:pt x="101" y="85"/>
                  <a:pt x="87" y="99"/>
                  <a:pt x="70" y="99"/>
                </a:cubicBezTo>
                <a:cubicBezTo>
                  <a:pt x="52" y="99"/>
                  <a:pt x="38" y="85"/>
                  <a:pt x="38" y="68"/>
                </a:cubicBezTo>
                <a:cubicBezTo>
                  <a:pt x="38" y="50"/>
                  <a:pt x="52" y="36"/>
                  <a:pt x="70" y="36"/>
                </a:cubicBezTo>
                <a:close/>
                <a:moveTo>
                  <a:pt x="74" y="49"/>
                </a:moveTo>
                <a:cubicBezTo>
                  <a:pt x="74" y="46"/>
                  <a:pt x="74" y="46"/>
                  <a:pt x="74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9"/>
                  <a:pt x="68" y="49"/>
                  <a:pt x="68" y="49"/>
                </a:cubicBezTo>
                <a:cubicBezTo>
                  <a:pt x="64" y="50"/>
                  <a:pt x="62" y="51"/>
                  <a:pt x="61" y="53"/>
                </a:cubicBezTo>
                <a:cubicBezTo>
                  <a:pt x="59" y="55"/>
                  <a:pt x="58" y="57"/>
                  <a:pt x="58" y="59"/>
                </a:cubicBezTo>
                <a:cubicBezTo>
                  <a:pt x="58" y="61"/>
                  <a:pt x="58" y="63"/>
                  <a:pt x="60" y="65"/>
                </a:cubicBezTo>
                <a:cubicBezTo>
                  <a:pt x="61" y="67"/>
                  <a:pt x="63" y="68"/>
                  <a:pt x="65" y="69"/>
                </a:cubicBezTo>
                <a:cubicBezTo>
                  <a:pt x="65" y="69"/>
                  <a:pt x="66" y="69"/>
                  <a:pt x="66" y="70"/>
                </a:cubicBezTo>
                <a:cubicBezTo>
                  <a:pt x="67" y="70"/>
                  <a:pt x="67" y="70"/>
                  <a:pt x="68" y="70"/>
                </a:cubicBezTo>
                <a:cubicBezTo>
                  <a:pt x="68" y="80"/>
                  <a:pt x="68" y="80"/>
                  <a:pt x="68" y="80"/>
                </a:cubicBezTo>
                <a:cubicBezTo>
                  <a:pt x="67" y="80"/>
                  <a:pt x="66" y="79"/>
                  <a:pt x="65" y="78"/>
                </a:cubicBezTo>
                <a:cubicBezTo>
                  <a:pt x="64" y="77"/>
                  <a:pt x="64" y="76"/>
                  <a:pt x="64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7"/>
                  <a:pt x="58" y="80"/>
                  <a:pt x="60" y="82"/>
                </a:cubicBezTo>
                <a:cubicBezTo>
                  <a:pt x="61" y="85"/>
                  <a:pt x="64" y="86"/>
                  <a:pt x="68" y="87"/>
                </a:cubicBezTo>
                <a:cubicBezTo>
                  <a:pt x="68" y="91"/>
                  <a:pt x="68" y="91"/>
                  <a:pt x="68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8" y="87"/>
                  <a:pt x="80" y="85"/>
                  <a:pt x="82" y="84"/>
                </a:cubicBezTo>
                <a:cubicBezTo>
                  <a:pt x="83" y="82"/>
                  <a:pt x="84" y="80"/>
                  <a:pt x="85" y="77"/>
                </a:cubicBezTo>
                <a:cubicBezTo>
                  <a:pt x="85" y="75"/>
                  <a:pt x="85" y="73"/>
                  <a:pt x="83" y="71"/>
                </a:cubicBezTo>
                <a:cubicBezTo>
                  <a:pt x="82" y="69"/>
                  <a:pt x="81" y="68"/>
                  <a:pt x="78" y="67"/>
                </a:cubicBezTo>
                <a:cubicBezTo>
                  <a:pt x="78" y="67"/>
                  <a:pt x="77" y="66"/>
                  <a:pt x="76" y="66"/>
                </a:cubicBezTo>
                <a:cubicBezTo>
                  <a:pt x="76" y="66"/>
                  <a:pt x="75" y="66"/>
                  <a:pt x="74" y="65"/>
                </a:cubicBezTo>
                <a:cubicBezTo>
                  <a:pt x="74" y="55"/>
                  <a:pt x="74" y="55"/>
                  <a:pt x="74" y="55"/>
                </a:cubicBezTo>
                <a:cubicBezTo>
                  <a:pt x="75" y="56"/>
                  <a:pt x="76" y="57"/>
                  <a:pt x="76" y="58"/>
                </a:cubicBezTo>
                <a:cubicBezTo>
                  <a:pt x="77" y="58"/>
                  <a:pt x="77" y="59"/>
                  <a:pt x="77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4" y="59"/>
                  <a:pt x="83" y="57"/>
                  <a:pt x="82" y="54"/>
                </a:cubicBezTo>
                <a:cubicBezTo>
                  <a:pt x="80" y="52"/>
                  <a:pt x="78" y="50"/>
                  <a:pt x="74" y="49"/>
                </a:cubicBezTo>
                <a:close/>
                <a:moveTo>
                  <a:pt x="74" y="81"/>
                </a:moveTo>
                <a:cubicBezTo>
                  <a:pt x="75" y="80"/>
                  <a:pt x="76" y="80"/>
                  <a:pt x="77" y="79"/>
                </a:cubicBezTo>
                <a:cubicBezTo>
                  <a:pt x="77" y="79"/>
                  <a:pt x="78" y="78"/>
                  <a:pt x="78" y="77"/>
                </a:cubicBezTo>
                <a:cubicBezTo>
                  <a:pt x="78" y="76"/>
                  <a:pt x="78" y="75"/>
                  <a:pt x="77" y="74"/>
                </a:cubicBezTo>
                <a:cubicBezTo>
                  <a:pt x="77" y="73"/>
                  <a:pt x="76" y="73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4" y="72"/>
                </a:cubicBezTo>
                <a:lnTo>
                  <a:pt x="74" y="81"/>
                </a:lnTo>
                <a:close/>
                <a:moveTo>
                  <a:pt x="65" y="57"/>
                </a:moveTo>
                <a:cubicBezTo>
                  <a:pt x="65" y="58"/>
                  <a:pt x="65" y="58"/>
                  <a:pt x="65" y="59"/>
                </a:cubicBezTo>
                <a:cubicBezTo>
                  <a:pt x="65" y="61"/>
                  <a:pt x="65" y="61"/>
                  <a:pt x="65" y="62"/>
                </a:cubicBezTo>
                <a:cubicBezTo>
                  <a:pt x="66" y="63"/>
                  <a:pt x="67" y="63"/>
                  <a:pt x="68" y="64"/>
                </a:cubicBezTo>
                <a:cubicBezTo>
                  <a:pt x="68" y="55"/>
                  <a:pt x="68" y="55"/>
                  <a:pt x="68" y="55"/>
                </a:cubicBezTo>
                <a:cubicBezTo>
                  <a:pt x="67" y="56"/>
                  <a:pt x="66" y="56"/>
                  <a:pt x="65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4652" tIns="32327" rIns="64652" bIns="32327" numCol="1" anchor="t" anchorCtr="0" compatLnSpc="1"/>
          <a:lstStyle/>
          <a:p>
            <a:endParaRPr lang="zh-CN" altLang="en-US" sz="170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317" y="3481982"/>
            <a:ext cx="2780030" cy="21424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656580" y="6013369"/>
            <a:ext cx="278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飞翔的小鸟游戏截图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45" y="446405"/>
            <a:ext cx="2695575" cy="2646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37300" y="3145790"/>
            <a:ext cx="224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游戏概念图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446405"/>
            <a:ext cx="2859405" cy="19354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31667" y="257937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开发者 阮哈东</a:t>
            </a: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/>
          <a:stretch>
            <a:fillRect/>
          </a:stretch>
        </p:blipFill>
        <p:spPr>
          <a:xfrm>
            <a:off x="9463446" y="2947670"/>
            <a:ext cx="1937456" cy="33377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972231" y="6366854"/>
            <a:ext cx="278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app store </a:t>
            </a:r>
            <a:r>
              <a:rPr lang="zh-CN" altLang="en-US" dirty="0"/>
              <a:t>的搜索结果</a:t>
            </a:r>
          </a:p>
        </p:txBody>
      </p:sp>
      <p:sp>
        <p:nvSpPr>
          <p:cNvPr id="7" name="矩形 6"/>
          <p:cNvSpPr/>
          <p:nvPr/>
        </p:nvSpPr>
        <p:spPr>
          <a:xfrm>
            <a:off x="549917" y="874776"/>
            <a:ext cx="4871085" cy="1442085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79482" y="999871"/>
            <a:ext cx="4105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本次作业，本项目决定将将该游戏与市面上常见的手游模式结合起来，制作一款微信小程序版的飞翔的小鸟。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软件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3074" name="图片 3">
            <a:extLst>
              <a:ext uri="{FF2B5EF4-FFF2-40B4-BE49-F238E27FC236}">
                <a16:creationId xmlns:a16="http://schemas.microsoft.com/office/drawing/2014/main" id="{C14A3F7F-D430-4969-ABAB-75126251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44" y="235158"/>
            <a:ext cx="8549511" cy="638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89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其他产品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[7]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4B8A4C8-C50D-4775-9DA1-66B15D6D2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14439"/>
              </p:ext>
            </p:extLst>
          </p:nvPr>
        </p:nvGraphicFramePr>
        <p:xfrm>
          <a:off x="995490" y="1184764"/>
          <a:ext cx="2655410" cy="22199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304009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项目需求分析说明书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数据要求说明书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概要设计文档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详细设计文档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测试计划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713834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A679FE3E-BACA-4470-8ACB-6D0F43D48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726317"/>
              </p:ext>
            </p:extLst>
          </p:nvPr>
        </p:nvGraphicFramePr>
        <p:xfrm>
          <a:off x="4047907" y="1242145"/>
          <a:ext cx="2655410" cy="1478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55410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</a:t>
                      </a:r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修补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软件持续运营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游戏内部问题咨询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</a:tbl>
          </a:graphicData>
        </a:graphic>
      </p:graphicFrame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9048F63B-55B7-4B9E-8EE8-6B0630CC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717175"/>
              </p:ext>
            </p:extLst>
          </p:nvPr>
        </p:nvGraphicFramePr>
        <p:xfrm>
          <a:off x="995490" y="3928309"/>
          <a:ext cx="5947476" cy="1849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73738">
                  <a:extLst>
                    <a:ext uri="{9D8B030D-6E8A-4147-A177-3AD203B41FA5}">
                      <a16:colId xmlns:a16="http://schemas.microsoft.com/office/drawing/2014/main" val="1044635405"/>
                    </a:ext>
                  </a:extLst>
                </a:gridCol>
                <a:gridCol w="2973738">
                  <a:extLst>
                    <a:ext uri="{9D8B030D-6E8A-4147-A177-3AD203B41FA5}">
                      <a16:colId xmlns:a16="http://schemas.microsoft.com/office/drawing/2014/main" val="33923309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非移交的产品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项目介绍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项目计划书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可行性分析报告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需求说明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44031"/>
                  </a:ext>
                </a:extLst>
              </a:tr>
              <a:tr h="365612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总体设计报告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项目总结报告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3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会议记录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709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B32B50E2-5291-4706-820B-AC85DB8FD98C}"/>
              </a:ext>
            </a:extLst>
          </p:cNvPr>
          <p:cNvSpPr/>
          <p:nvPr/>
        </p:nvSpPr>
        <p:spPr>
          <a:xfrm>
            <a:off x="7258556" y="1221268"/>
            <a:ext cx="4367184" cy="451501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69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验收标准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TextBox 33">
            <a:extLst>
              <a:ext uri="{FF2B5EF4-FFF2-40B4-BE49-F238E27FC236}">
                <a16:creationId xmlns:a16="http://schemas.microsoft.com/office/drawing/2014/main" id="{D4A51CB7-21AF-A244-B22C-BE768F67741B}"/>
              </a:ext>
            </a:extLst>
          </p:cNvPr>
          <p:cNvSpPr txBox="1"/>
          <p:nvPr/>
        </p:nvSpPr>
        <p:spPr>
          <a:xfrm>
            <a:off x="1173131" y="2192700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代码简洁明了，没有无用代码；变量命名规范，变量名称可以反应代表的功能。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文本框 9">
            <a:extLst>
              <a:ext uri="{FF2B5EF4-FFF2-40B4-BE49-F238E27FC236}">
                <a16:creationId xmlns:a16="http://schemas.microsoft.com/office/drawing/2014/main" id="{98C20DFD-A5BD-4646-9410-AB65D926839E}"/>
              </a:ext>
            </a:extLst>
          </p:cNvPr>
          <p:cNvSpPr txBox="1"/>
          <p:nvPr/>
        </p:nvSpPr>
        <p:spPr>
          <a:xfrm>
            <a:off x="1685304" y="166966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代码验收标准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文本框 9">
            <a:extLst>
              <a:ext uri="{FF2B5EF4-FFF2-40B4-BE49-F238E27FC236}">
                <a16:creationId xmlns:a16="http://schemas.microsoft.com/office/drawing/2014/main" id="{CCAAEE1F-7F3F-B84F-AED4-A796F202CC37}"/>
              </a:ext>
            </a:extLst>
          </p:cNvPr>
          <p:cNvSpPr txBox="1"/>
          <p:nvPr/>
        </p:nvSpPr>
        <p:spPr>
          <a:xfrm>
            <a:off x="1062641" y="164141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E43837D6-25D8-6A4D-96D4-A46EF29E0567}"/>
              </a:ext>
            </a:extLst>
          </p:cNvPr>
          <p:cNvSpPr txBox="1"/>
          <p:nvPr/>
        </p:nvSpPr>
        <p:spPr>
          <a:xfrm>
            <a:off x="1173131" y="3781759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文档描述清晰易懂，内容充实，涵盖项目的所有方面。同时不缺失项目计划书中所提到的所有文档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75EF2E63-00BB-0646-9D48-6DE4B8F79002}"/>
              </a:ext>
            </a:extLst>
          </p:cNvPr>
          <p:cNvSpPr txBox="1"/>
          <p:nvPr/>
        </p:nvSpPr>
        <p:spPr>
          <a:xfrm>
            <a:off x="1685304" y="3258723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文档验收标准</a:t>
            </a:r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EA90B3F3-DA30-8940-B2D5-00520BED87D7}"/>
              </a:ext>
            </a:extLst>
          </p:cNvPr>
          <p:cNvSpPr txBox="1"/>
          <p:nvPr/>
        </p:nvSpPr>
        <p:spPr>
          <a:xfrm>
            <a:off x="1062641" y="3230478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57FC2589-6CC4-8642-9E43-31A1293683D5}"/>
              </a:ext>
            </a:extLst>
          </p:cNvPr>
          <p:cNvSpPr txBox="1"/>
          <p:nvPr/>
        </p:nvSpPr>
        <p:spPr>
          <a:xfrm>
            <a:off x="1232637" y="5483361"/>
            <a:ext cx="4863363" cy="498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软件能够流程运行，实现上文中提到的所有功能。并且支持至少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人同时在线。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A0ED6-FEA3-0B4F-9F5C-AEEBA243BCCD}"/>
              </a:ext>
            </a:extLst>
          </p:cNvPr>
          <p:cNvSpPr txBox="1"/>
          <p:nvPr/>
        </p:nvSpPr>
        <p:spPr>
          <a:xfrm>
            <a:off x="1685304" y="4960324"/>
            <a:ext cx="1981477" cy="3282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>
            <a:noAutofit/>
          </a:bodyPr>
          <a:lstStyle>
            <a:defPPr>
              <a:defRPr lang="zh-CN"/>
            </a:defPPr>
            <a:lvl1pPr defTabSz="1219170">
              <a:spcBef>
                <a:spcPct val="0"/>
              </a:spcBef>
              <a:defRPr cap="all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marL="0" lvl="1" defTabSz="1219170">
              <a:defRPr sz="2054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 lvl="1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软件验收标准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182A80-FE60-9D44-981F-1BCCAAD70563}"/>
              </a:ext>
            </a:extLst>
          </p:cNvPr>
          <p:cNvSpPr txBox="1"/>
          <p:nvPr/>
        </p:nvSpPr>
        <p:spPr>
          <a:xfrm>
            <a:off x="1062641" y="4932079"/>
            <a:ext cx="52598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12" name="文本框 9">
            <a:extLst>
              <a:ext uri="{FF2B5EF4-FFF2-40B4-BE49-F238E27FC236}">
                <a16:creationId xmlns:a16="http://schemas.microsoft.com/office/drawing/2014/main" id="{669FC01C-BC64-464C-8CD6-7D36EFB22E95}"/>
              </a:ext>
            </a:extLst>
          </p:cNvPr>
          <p:cNvSpPr txBox="1"/>
          <p:nvPr/>
        </p:nvSpPr>
        <p:spPr>
          <a:xfrm>
            <a:off x="7573810" y="4311461"/>
            <a:ext cx="8359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400" dirty="0">
                <a:solidFill>
                  <a:srgbClr val="C8E0E0"/>
                </a:solidFill>
                <a:latin typeface="+mj-lt"/>
                <a:ea typeface="微软雅黑" pitchFamily="34" charset="-122"/>
              </a:rPr>
              <a:t>01</a:t>
            </a:r>
            <a:endParaRPr lang="zh-CN" altLang="en-US" sz="4400" dirty="0">
              <a:solidFill>
                <a:srgbClr val="C8E0E0"/>
              </a:solidFill>
              <a:latin typeface="+mj-lt"/>
              <a:ea typeface="微软雅黑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8F6D06-85E7-1C4F-BF89-AACDB3510762}"/>
              </a:ext>
            </a:extLst>
          </p:cNvPr>
          <p:cNvGrpSpPr/>
          <p:nvPr/>
        </p:nvGrpSpPr>
        <p:grpSpPr>
          <a:xfrm>
            <a:off x="7578837" y="1754294"/>
            <a:ext cx="1222982" cy="4580544"/>
            <a:chOff x="7578837" y="2277456"/>
            <a:chExt cx="1222982" cy="4580544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7" name="对角圆角矩形 16">
              <a:extLst>
                <a:ext uri="{FF2B5EF4-FFF2-40B4-BE49-F238E27FC236}">
                  <a16:creationId xmlns:a16="http://schemas.microsoft.com/office/drawing/2014/main" id="{DE1E0EE7-371E-9E40-A99F-64032051E521}"/>
                </a:ext>
              </a:extLst>
            </p:cNvPr>
            <p:cNvSpPr/>
            <p:nvPr/>
          </p:nvSpPr>
          <p:spPr>
            <a:xfrm flipH="1">
              <a:off x="7578837" y="2277456"/>
              <a:ext cx="1222982" cy="1222982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698B588-4BA1-344A-A66E-71297294B9F8}"/>
                </a:ext>
              </a:extLst>
            </p:cNvPr>
            <p:cNvCxnSpPr/>
            <p:nvPr/>
          </p:nvCxnSpPr>
          <p:spPr>
            <a:xfrm>
              <a:off x="8801819" y="3337683"/>
              <a:ext cx="0" cy="3520317"/>
            </a:xfrm>
            <a:prstGeom prst="line">
              <a:avLst/>
            </a:prstGeom>
            <a:noFill/>
            <a:ln w="203200">
              <a:solidFill>
                <a:srgbClr val="66B5C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文本框 9">
            <a:extLst>
              <a:ext uri="{FF2B5EF4-FFF2-40B4-BE49-F238E27FC236}">
                <a16:creationId xmlns:a16="http://schemas.microsoft.com/office/drawing/2014/main" id="{F33317C9-782C-DC48-AEC3-203EACF0BA69}"/>
              </a:ext>
            </a:extLst>
          </p:cNvPr>
          <p:cNvSpPr txBox="1"/>
          <p:nvPr/>
        </p:nvSpPr>
        <p:spPr>
          <a:xfrm>
            <a:off x="9754792" y="3423991"/>
            <a:ext cx="8120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4000" dirty="0">
                <a:solidFill>
                  <a:srgbClr val="A3D3DD"/>
                </a:solidFill>
                <a:latin typeface="+mj-lt"/>
                <a:ea typeface="微软雅黑" pitchFamily="34" charset="-122"/>
              </a:rPr>
              <a:t>02</a:t>
            </a:r>
            <a:endParaRPr lang="zh-CN" altLang="en-US" sz="4000" dirty="0">
              <a:solidFill>
                <a:srgbClr val="A3D3DD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3" name="文本框 9">
            <a:extLst>
              <a:ext uri="{FF2B5EF4-FFF2-40B4-BE49-F238E27FC236}">
                <a16:creationId xmlns:a16="http://schemas.microsoft.com/office/drawing/2014/main" id="{BDD39A0C-59B4-754C-A0C8-F29FD1D718F2}"/>
              </a:ext>
            </a:extLst>
          </p:cNvPr>
          <p:cNvSpPr txBox="1"/>
          <p:nvPr/>
        </p:nvSpPr>
        <p:spPr>
          <a:xfrm>
            <a:off x="7927334" y="2149813"/>
            <a:ext cx="8120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66B5C4"/>
                </a:solidFill>
                <a:latin typeface="+mj-lt"/>
                <a:ea typeface="微软雅黑" pitchFamily="34" charset="-122"/>
              </a:rPr>
              <a:t>03</a:t>
            </a:r>
            <a:endParaRPr lang="zh-CN" altLang="en-US" sz="2800" dirty="0">
              <a:solidFill>
                <a:srgbClr val="66B5C4"/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C47B5E-13F4-4546-864B-6097553CB7F8}"/>
              </a:ext>
            </a:extLst>
          </p:cNvPr>
          <p:cNvSpPr txBox="1"/>
          <p:nvPr/>
        </p:nvSpPr>
        <p:spPr>
          <a:xfrm>
            <a:off x="8486479" y="254235"/>
            <a:ext cx="2536625" cy="106849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zh-CN" sz="2000" b="1" kern="100" dirty="0">
                <a:effectLst/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完成项目的最迟期限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547509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32034" y="567123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16915" y="1582786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874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直角三角形 46">
            <a:extLst>
              <a:ext uri="{FF2B5EF4-FFF2-40B4-BE49-F238E27FC236}">
                <a16:creationId xmlns:a16="http://schemas.microsoft.com/office/drawing/2014/main" id="{1AB88D4D-0B88-4A72-A1C9-51A04F951A28}"/>
              </a:ext>
            </a:extLst>
          </p:cNvPr>
          <p:cNvSpPr/>
          <p:nvPr/>
        </p:nvSpPr>
        <p:spPr>
          <a:xfrm rot="18895550">
            <a:off x="4932676" y="-1163273"/>
            <a:ext cx="2326545" cy="2326545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7775" y="-58365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98886" y="625030"/>
            <a:ext cx="164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B3FEA7FD-8A93-45D6-B8DF-10666662C28A}"/>
              </a:ext>
            </a:extLst>
          </p:cNvPr>
          <p:cNvSpPr/>
          <p:nvPr/>
        </p:nvSpPr>
        <p:spPr>
          <a:xfrm rot="8097871">
            <a:off x="1490795" y="5211753"/>
            <a:ext cx="1901904" cy="268294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A99548FA-DDEF-4472-A413-DA217780CAFC}"/>
              </a:ext>
            </a:extLst>
          </p:cNvPr>
          <p:cNvSpPr/>
          <p:nvPr/>
        </p:nvSpPr>
        <p:spPr>
          <a:xfrm rot="12424506">
            <a:off x="-573688" y="4371123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C5085ADF-C007-4FA0-B838-F03C3072B910}"/>
              </a:ext>
            </a:extLst>
          </p:cNvPr>
          <p:cNvSpPr/>
          <p:nvPr/>
        </p:nvSpPr>
        <p:spPr>
          <a:xfrm rot="8097871">
            <a:off x="8983659" y="5157659"/>
            <a:ext cx="3381473" cy="3381473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îSḻïḍê">
            <a:extLst>
              <a:ext uri="{FF2B5EF4-FFF2-40B4-BE49-F238E27FC236}">
                <a16:creationId xmlns:a16="http://schemas.microsoft.com/office/drawing/2014/main" id="{D4AE4BBC-2DF1-4039-A610-27F52B0E8A2C}"/>
              </a:ext>
            </a:extLst>
          </p:cNvPr>
          <p:cNvSpPr/>
          <p:nvPr/>
        </p:nvSpPr>
        <p:spPr>
          <a:xfrm>
            <a:off x="5561164" y="316507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iSľiḑé">
            <a:extLst>
              <a:ext uri="{FF2B5EF4-FFF2-40B4-BE49-F238E27FC236}">
                <a16:creationId xmlns:a16="http://schemas.microsoft.com/office/drawing/2014/main" id="{BD5C2791-C669-40E1-BF3E-7DE5B1CE6C40}"/>
              </a:ext>
            </a:extLst>
          </p:cNvPr>
          <p:cNvSpPr/>
          <p:nvPr/>
        </p:nvSpPr>
        <p:spPr>
          <a:xfrm>
            <a:off x="5802905" y="339658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53" name="直接连接符 23">
            <a:extLst>
              <a:ext uri="{FF2B5EF4-FFF2-40B4-BE49-F238E27FC236}">
                <a16:creationId xmlns:a16="http://schemas.microsoft.com/office/drawing/2014/main" id="{DAEAB2DF-1A71-40C2-9D92-8982FA117F07}"/>
              </a:ext>
            </a:extLst>
          </p:cNvPr>
          <p:cNvCxnSpPr>
            <a:stCxn id="51" idx="1"/>
          </p:cNvCxnSpPr>
          <p:nvPr/>
        </p:nvCxnSpPr>
        <p:spPr>
          <a:xfrm flipH="1" flipV="1">
            <a:off x="5343892" y="294779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24">
            <a:extLst>
              <a:ext uri="{FF2B5EF4-FFF2-40B4-BE49-F238E27FC236}">
                <a16:creationId xmlns:a16="http://schemas.microsoft.com/office/drawing/2014/main" id="{7874A90F-DEF5-43E3-B913-895468F4D6A6}"/>
              </a:ext>
            </a:extLst>
          </p:cNvPr>
          <p:cNvCxnSpPr>
            <a:stCxn id="51" idx="5"/>
          </p:cNvCxnSpPr>
          <p:nvPr/>
        </p:nvCxnSpPr>
        <p:spPr>
          <a:xfrm>
            <a:off x="6430755" y="403466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25">
            <a:extLst>
              <a:ext uri="{FF2B5EF4-FFF2-40B4-BE49-F238E27FC236}">
                <a16:creationId xmlns:a16="http://schemas.microsoft.com/office/drawing/2014/main" id="{A072CCA0-D41E-4FC0-A62A-92CF7CDC191B}"/>
              </a:ext>
            </a:extLst>
          </p:cNvPr>
          <p:cNvCxnSpPr>
            <a:stCxn id="51" idx="7"/>
          </p:cNvCxnSpPr>
          <p:nvPr/>
        </p:nvCxnSpPr>
        <p:spPr>
          <a:xfrm flipV="1">
            <a:off x="6430755" y="294259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26">
            <a:extLst>
              <a:ext uri="{FF2B5EF4-FFF2-40B4-BE49-F238E27FC236}">
                <a16:creationId xmlns:a16="http://schemas.microsoft.com/office/drawing/2014/main" id="{502DF763-1FFE-4859-A8E5-DE1E4CAEE071}"/>
              </a:ext>
            </a:extLst>
          </p:cNvPr>
          <p:cNvCxnSpPr/>
          <p:nvPr/>
        </p:nvCxnSpPr>
        <p:spPr>
          <a:xfrm flipV="1">
            <a:off x="6579953" y="367446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27">
            <a:extLst>
              <a:ext uri="{FF2B5EF4-FFF2-40B4-BE49-F238E27FC236}">
                <a16:creationId xmlns:a16="http://schemas.microsoft.com/office/drawing/2014/main" id="{5578B4A3-A866-40C8-BA36-2919689B5879}"/>
              </a:ext>
            </a:extLst>
          </p:cNvPr>
          <p:cNvCxnSpPr>
            <a:stCxn id="51" idx="3"/>
          </p:cNvCxnSpPr>
          <p:nvPr/>
        </p:nvCxnSpPr>
        <p:spPr>
          <a:xfrm flipH="1">
            <a:off x="5343892" y="403466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28">
            <a:extLst>
              <a:ext uri="{FF2B5EF4-FFF2-40B4-BE49-F238E27FC236}">
                <a16:creationId xmlns:a16="http://schemas.microsoft.com/office/drawing/2014/main" id="{F26AD317-C2B9-49EF-9C34-330FD174BAE9}"/>
              </a:ext>
            </a:extLst>
          </p:cNvPr>
          <p:cNvCxnSpPr/>
          <p:nvPr/>
        </p:nvCxnSpPr>
        <p:spPr>
          <a:xfrm flipH="1" flipV="1">
            <a:off x="5371208" y="367446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29">
            <a:extLst>
              <a:ext uri="{FF2B5EF4-FFF2-40B4-BE49-F238E27FC236}">
                <a16:creationId xmlns:a16="http://schemas.microsoft.com/office/drawing/2014/main" id="{9645D091-04A6-4DE6-80E4-99B3A850E887}"/>
              </a:ext>
            </a:extLst>
          </p:cNvPr>
          <p:cNvCxnSpPr>
            <a:stCxn id="51" idx="0"/>
          </p:cNvCxnSpPr>
          <p:nvPr/>
        </p:nvCxnSpPr>
        <p:spPr>
          <a:xfrm flipH="1" flipV="1">
            <a:off x="6067653" y="300520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30">
            <a:extLst>
              <a:ext uri="{FF2B5EF4-FFF2-40B4-BE49-F238E27FC236}">
                <a16:creationId xmlns:a16="http://schemas.microsoft.com/office/drawing/2014/main" id="{D8FD8E45-2838-44AB-BDFA-2CDD6FE0AFD7}"/>
              </a:ext>
            </a:extLst>
          </p:cNvPr>
          <p:cNvCxnSpPr>
            <a:stCxn id="51" idx="4"/>
          </p:cNvCxnSpPr>
          <p:nvPr/>
        </p:nvCxnSpPr>
        <p:spPr>
          <a:xfrm flipH="1">
            <a:off x="6066201" y="418386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iṥ1îḓe">
            <a:extLst>
              <a:ext uri="{FF2B5EF4-FFF2-40B4-BE49-F238E27FC236}">
                <a16:creationId xmlns:a16="http://schemas.microsoft.com/office/drawing/2014/main" id="{493D21D8-486A-4C91-8F4D-9EC3D6A16A1E}"/>
              </a:ext>
            </a:extLst>
          </p:cNvPr>
          <p:cNvSpPr/>
          <p:nvPr/>
        </p:nvSpPr>
        <p:spPr bwMode="auto">
          <a:xfrm>
            <a:off x="5618572" y="430230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64" name="ï$ļîḓé">
            <a:extLst>
              <a:ext uri="{FF2B5EF4-FFF2-40B4-BE49-F238E27FC236}">
                <a16:creationId xmlns:a16="http://schemas.microsoft.com/office/drawing/2014/main" id="{C67FCA78-D727-4C03-9419-CE078AD43BCE}"/>
              </a:ext>
            </a:extLst>
          </p:cNvPr>
          <p:cNvSpPr/>
          <p:nvPr/>
        </p:nvSpPr>
        <p:spPr bwMode="auto">
          <a:xfrm>
            <a:off x="6486213" y="409593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3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5" name="ísḷíďê">
            <a:extLst>
              <a:ext uri="{FF2B5EF4-FFF2-40B4-BE49-F238E27FC236}">
                <a16:creationId xmlns:a16="http://schemas.microsoft.com/office/drawing/2014/main" id="{2A24DBEE-3768-4C45-A4F5-B1A36DCC1D54}"/>
              </a:ext>
            </a:extLst>
          </p:cNvPr>
          <p:cNvSpPr/>
          <p:nvPr/>
        </p:nvSpPr>
        <p:spPr bwMode="auto">
          <a:xfrm>
            <a:off x="4310570" y="409738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4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6" name="ïsļîḍè">
            <a:extLst>
              <a:ext uri="{FF2B5EF4-FFF2-40B4-BE49-F238E27FC236}">
                <a16:creationId xmlns:a16="http://schemas.microsoft.com/office/drawing/2014/main" id="{27C93918-3FF3-4E97-B26A-13B90FF69749}"/>
              </a:ext>
            </a:extLst>
          </p:cNvPr>
          <p:cNvSpPr/>
          <p:nvPr/>
        </p:nvSpPr>
        <p:spPr bwMode="auto">
          <a:xfrm>
            <a:off x="6486213" y="190866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2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7" name="îṡ1íḍè">
            <a:extLst>
              <a:ext uri="{FF2B5EF4-FFF2-40B4-BE49-F238E27FC236}">
                <a16:creationId xmlns:a16="http://schemas.microsoft.com/office/drawing/2014/main" id="{BA342CEC-9D7C-4910-A94E-75F8CDEE36C1}"/>
              </a:ext>
            </a:extLst>
          </p:cNvPr>
          <p:cNvSpPr/>
          <p:nvPr/>
        </p:nvSpPr>
        <p:spPr bwMode="auto">
          <a:xfrm>
            <a:off x="4310570" y="191447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3200" b="1" i="1" dirty="0">
                <a:solidFill>
                  <a:schemeClr val="bg1"/>
                </a:solidFill>
              </a:rPr>
              <a:t>1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68" name="iŝḷïḓê">
            <a:extLst>
              <a:ext uri="{FF2B5EF4-FFF2-40B4-BE49-F238E27FC236}">
                <a16:creationId xmlns:a16="http://schemas.microsoft.com/office/drawing/2014/main" id="{09E34402-1814-45E2-81D9-633257AB9E60}"/>
              </a:ext>
            </a:extLst>
          </p:cNvPr>
          <p:cNvSpPr/>
          <p:nvPr/>
        </p:nvSpPr>
        <p:spPr bwMode="auto">
          <a:xfrm>
            <a:off x="5619299" y="236064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69" name="îşlíḑé">
            <a:extLst>
              <a:ext uri="{FF2B5EF4-FFF2-40B4-BE49-F238E27FC236}">
                <a16:creationId xmlns:a16="http://schemas.microsoft.com/office/drawing/2014/main" id="{6112080B-7921-44F6-B82A-4077648AF332}"/>
              </a:ext>
            </a:extLst>
          </p:cNvPr>
          <p:cNvSpPr/>
          <p:nvPr/>
        </p:nvSpPr>
        <p:spPr bwMode="auto">
          <a:xfrm>
            <a:off x="6696222" y="322465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70" name="íSlíḓè">
            <a:extLst>
              <a:ext uri="{FF2B5EF4-FFF2-40B4-BE49-F238E27FC236}">
                <a16:creationId xmlns:a16="http://schemas.microsoft.com/office/drawing/2014/main" id="{44A08CA3-0E7B-4104-B205-E1E8FF91EB73}"/>
              </a:ext>
            </a:extLst>
          </p:cNvPr>
          <p:cNvSpPr/>
          <p:nvPr/>
        </p:nvSpPr>
        <p:spPr bwMode="auto">
          <a:xfrm>
            <a:off x="4756016" y="322611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71" name="iŝ1íḋè">
            <a:extLst>
              <a:ext uri="{FF2B5EF4-FFF2-40B4-BE49-F238E27FC236}">
                <a16:creationId xmlns:a16="http://schemas.microsoft.com/office/drawing/2014/main" id="{3C8B50FE-EB33-4AEF-9829-258E0F0DF057}"/>
              </a:ext>
            </a:extLst>
          </p:cNvPr>
          <p:cNvSpPr/>
          <p:nvPr/>
        </p:nvSpPr>
        <p:spPr>
          <a:xfrm>
            <a:off x="5937810" y="258788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2" name="iṡlïdè">
            <a:extLst>
              <a:ext uri="{FF2B5EF4-FFF2-40B4-BE49-F238E27FC236}">
                <a16:creationId xmlns:a16="http://schemas.microsoft.com/office/drawing/2014/main" id="{9A96AC55-B6FE-46C2-BE35-A039E3C57021}"/>
              </a:ext>
            </a:extLst>
          </p:cNvPr>
          <p:cNvSpPr/>
          <p:nvPr/>
        </p:nvSpPr>
        <p:spPr>
          <a:xfrm>
            <a:off x="6907913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3" name="iṩḷíḑe">
            <a:extLst>
              <a:ext uri="{FF2B5EF4-FFF2-40B4-BE49-F238E27FC236}">
                <a16:creationId xmlns:a16="http://schemas.microsoft.com/office/drawing/2014/main" id="{D31BE323-C794-4260-B998-53724DED8E99}"/>
              </a:ext>
            </a:extLst>
          </p:cNvPr>
          <p:cNvSpPr/>
          <p:nvPr/>
        </p:nvSpPr>
        <p:spPr>
          <a:xfrm>
            <a:off x="5937810" y="452954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4" name="ïṩľïďê">
            <a:extLst>
              <a:ext uri="{FF2B5EF4-FFF2-40B4-BE49-F238E27FC236}">
                <a16:creationId xmlns:a16="http://schemas.microsoft.com/office/drawing/2014/main" id="{BD6FB1C1-50F3-48A9-8B29-10F3C4FE82DF}"/>
              </a:ext>
            </a:extLst>
          </p:cNvPr>
          <p:cNvSpPr/>
          <p:nvPr/>
        </p:nvSpPr>
        <p:spPr>
          <a:xfrm>
            <a:off x="4966980" y="356017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A0D91AC-7970-420F-A27E-4C7249746478}"/>
              </a:ext>
            </a:extLst>
          </p:cNvPr>
          <p:cNvSpPr/>
          <p:nvPr/>
        </p:nvSpPr>
        <p:spPr>
          <a:xfrm>
            <a:off x="7980060" y="2009435"/>
            <a:ext cx="223649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20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52DB004-13D4-4C4E-A4A3-A8D482226DBC}"/>
              </a:ext>
            </a:extLst>
          </p:cNvPr>
          <p:cNvSpPr/>
          <p:nvPr/>
        </p:nvSpPr>
        <p:spPr>
          <a:xfrm>
            <a:off x="1929688" y="1965037"/>
            <a:ext cx="249297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8D3BA60A-2DD7-4BD8-BD3A-543D92604D4A}"/>
              </a:ext>
            </a:extLst>
          </p:cNvPr>
          <p:cNvSpPr/>
          <p:nvPr/>
        </p:nvSpPr>
        <p:spPr>
          <a:xfrm>
            <a:off x="1625467" y="4185050"/>
            <a:ext cx="2492972" cy="400101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三种开发方案的比较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3A6FEFF-C391-4E40-AA13-3C3550660B17}"/>
              </a:ext>
            </a:extLst>
          </p:cNvPr>
          <p:cNvSpPr/>
          <p:nvPr/>
        </p:nvSpPr>
        <p:spPr>
          <a:xfrm>
            <a:off x="7995856" y="4102254"/>
            <a:ext cx="2252522" cy="70787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45103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31925" y="1582786"/>
            <a:ext cx="64171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5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r>
              <a:rPr lang="en-US" altLang="zh-CN" sz="54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[1]</a:t>
            </a:r>
            <a:endParaRPr lang="zh-CN" altLang="en-US" sz="54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3469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ED422B-8C92-6D43-9F10-034AFFF658B5}"/>
              </a:ext>
            </a:extLst>
          </p:cNvPr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CB24E43C-2D6F-C34A-982A-7870528638E9}"/>
                </a:ext>
              </a:extLst>
            </p:cNvPr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7873D36-BC0D-134D-B8A4-D7EAE262A069}"/>
                </a:ext>
              </a:extLst>
            </p:cNvPr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006667-9224-ED44-A42A-18928898377C}"/>
              </a:ext>
            </a:extLst>
          </p:cNvPr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>
              <a:extLst>
                <a:ext uri="{FF2B5EF4-FFF2-40B4-BE49-F238E27FC236}">
                  <a16:creationId xmlns:a16="http://schemas.microsoft.com/office/drawing/2014/main" id="{1D663DD2-23D9-524B-9575-49611C21ACBD}"/>
                </a:ext>
              </a:extLst>
            </p:cNvPr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24A954AE-C197-4248-9CE9-C1B052B8C798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E3A2ECF-E124-43C1-BA41-3A13C196E1A9}"/>
              </a:ext>
            </a:extLst>
          </p:cNvPr>
          <p:cNvGrpSpPr/>
          <p:nvPr/>
        </p:nvGrpSpPr>
        <p:grpSpPr>
          <a:xfrm>
            <a:off x="4457210" y="2389021"/>
            <a:ext cx="1806039" cy="550822"/>
            <a:chOff x="5279" y="0"/>
            <a:chExt cx="2289121" cy="55109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9C5FB00-A201-4703-9168-283606C29FD7}"/>
                </a:ext>
              </a:extLst>
            </p:cNvPr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Office</a:t>
              </a:r>
              <a:r>
                <a:rPr lang="zh-CN" altLang="en-US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、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>
              <a:extLst>
                <a:ext uri="{FF2B5EF4-FFF2-40B4-BE49-F238E27FC236}">
                  <a16:creationId xmlns:a16="http://schemas.microsoft.com/office/drawing/2014/main" id="{485BA009-8A1C-4A81-9CA8-B81A79255955}"/>
                </a:ext>
              </a:extLst>
            </p:cNvPr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E181EEB-0D20-4D35-B8A4-6928BBC8C105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0BF68A-E39D-4F7E-BB3D-947B25757A1A}"/>
              </a:ext>
            </a:extLst>
          </p:cNvPr>
          <p:cNvGrpSpPr/>
          <p:nvPr/>
        </p:nvGrpSpPr>
        <p:grpSpPr>
          <a:xfrm>
            <a:off x="734671" y="3848629"/>
            <a:ext cx="1558637" cy="526081"/>
            <a:chOff x="-7317" y="0"/>
            <a:chExt cx="1975543" cy="52634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E0C04B5-0296-43BF-B1D5-AFE798F79C00}"/>
                </a:ext>
              </a:extLst>
            </p:cNvPr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Axure RP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>
              <a:extLst>
                <a:ext uri="{FF2B5EF4-FFF2-40B4-BE49-F238E27FC236}">
                  <a16:creationId xmlns:a16="http://schemas.microsoft.com/office/drawing/2014/main" id="{C9C81E07-A5DC-4F15-AFC9-907A92079010}"/>
                </a:ext>
              </a:extLst>
            </p:cNvPr>
            <p:cNvSpPr txBox="1"/>
            <p:nvPr/>
          </p:nvSpPr>
          <p:spPr>
            <a:xfrm>
              <a:off x="103604" y="0"/>
              <a:ext cx="1136449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界面设计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C16494F6-9416-46ED-AB48-37C3E5D5C79A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DB5825-90CC-479D-9E41-F07AB105DC80}"/>
              </a:ext>
            </a:extLst>
          </p:cNvPr>
          <p:cNvGrpSpPr/>
          <p:nvPr/>
        </p:nvGrpSpPr>
        <p:grpSpPr>
          <a:xfrm>
            <a:off x="734671" y="2391249"/>
            <a:ext cx="1818408" cy="550459"/>
            <a:chOff x="-78" y="0"/>
            <a:chExt cx="2304799" cy="550731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76D4ADC-5CB6-461C-8C4C-4B671D8B930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微信开发者工具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D8F4FC30-B95F-426E-99C6-AF1E4FE8ECA6}"/>
                </a:ext>
              </a:extLst>
            </p:cNvPr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BA9736FC-5256-4928-A0D5-48377260E430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F8A5B83-0044-4CAD-8F4B-60DB5B9D0164}"/>
              </a:ext>
            </a:extLst>
          </p:cNvPr>
          <p:cNvGrpSpPr/>
          <p:nvPr/>
        </p:nvGrpSpPr>
        <p:grpSpPr>
          <a:xfrm>
            <a:off x="4450973" y="4955891"/>
            <a:ext cx="1447305" cy="519546"/>
            <a:chOff x="-13" y="0"/>
            <a:chExt cx="1756038" cy="556816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2F2EA64-5DE6-4742-9B3D-0315F24F2234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Microsoft Project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>
              <a:extLst>
                <a:ext uri="{FF2B5EF4-FFF2-40B4-BE49-F238E27FC236}">
                  <a16:creationId xmlns:a16="http://schemas.microsoft.com/office/drawing/2014/main" id="{5D9D5A78-8F6A-4126-86E9-A39A29E29414}"/>
                </a:ext>
              </a:extLst>
            </p:cNvPr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08BE3AB-13FB-47A1-8C42-292DB841D21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F0A0A51-352B-4A9F-B227-3C6574BEAF1A}"/>
              </a:ext>
            </a:extLst>
          </p:cNvPr>
          <p:cNvGrpSpPr/>
          <p:nvPr/>
        </p:nvGrpSpPr>
        <p:grpSpPr>
          <a:xfrm>
            <a:off x="4442022" y="3876619"/>
            <a:ext cx="1335240" cy="556543"/>
            <a:chOff x="-13" y="0"/>
            <a:chExt cx="1692392" cy="556816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55103019-708A-4E2A-9F9A-587B2C786196}"/>
                </a:ext>
              </a:extLst>
            </p:cNvPr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Git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>
              <a:extLst>
                <a:ext uri="{FF2B5EF4-FFF2-40B4-BE49-F238E27FC236}">
                  <a16:creationId xmlns:a16="http://schemas.microsoft.com/office/drawing/2014/main" id="{239A451E-3170-46CE-B6D8-5F30ABBD471B}"/>
                </a:ext>
              </a:extLst>
            </p:cNvPr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959441C-EEBF-4B2E-A274-61CB4202CFBB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49B3468-2B90-4771-B959-8866638D4858}"/>
              </a:ext>
            </a:extLst>
          </p:cNvPr>
          <p:cNvGrpSpPr/>
          <p:nvPr/>
        </p:nvGrpSpPr>
        <p:grpSpPr>
          <a:xfrm>
            <a:off x="734671" y="4998524"/>
            <a:ext cx="1858309" cy="1251177"/>
            <a:chOff x="-12440" y="-607"/>
            <a:chExt cx="2355372" cy="104308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3CD1BF7-3371-4B8D-9C66-B0F98AEAB882}"/>
                </a:ext>
              </a:extLst>
            </p:cNvPr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WXML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WXSS ,JavaScript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等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>
              <a:extLst>
                <a:ext uri="{FF2B5EF4-FFF2-40B4-BE49-F238E27FC236}">
                  <a16:creationId xmlns:a16="http://schemas.microsoft.com/office/drawing/2014/main" id="{64525642-E4E6-4D24-AFB4-59BE766F7DB6}"/>
                </a:ext>
              </a:extLst>
            </p:cNvPr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4CD179C-78ED-404A-9E3B-A4FD38C424A2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>
            <a:extLst>
              <a:ext uri="{FF2B5EF4-FFF2-40B4-BE49-F238E27FC236}">
                <a16:creationId xmlns:a16="http://schemas.microsoft.com/office/drawing/2014/main" id="{3F71E40D-9C2D-45D5-821B-0221BC498E1A}"/>
              </a:ext>
            </a:extLst>
          </p:cNvPr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基于微信开发者工具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开发的可行性分析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89AEED2-822D-4AFA-A2F9-80CE35044AD2}"/>
              </a:ext>
            </a:extLst>
          </p:cNvPr>
          <p:cNvGrpSpPr/>
          <p:nvPr/>
        </p:nvGrpSpPr>
        <p:grpSpPr>
          <a:xfrm>
            <a:off x="4457210" y="5890245"/>
            <a:ext cx="1447305" cy="519546"/>
            <a:chOff x="-13" y="0"/>
            <a:chExt cx="1756038" cy="5568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3AA7741-FA30-4A7E-8C9E-BA3D85C8FBAD}"/>
                </a:ext>
              </a:extLst>
            </p:cNvPr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charset="0"/>
                  <a:ea typeface="微软雅黑" charset="0"/>
                  <a:sym typeface="Arial" panose="020B0604020202020204" pitchFamily="34" charset="0"/>
                </a:rPr>
                <a:t>腾讯云服务器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>
              <a:extLst>
                <a:ext uri="{FF2B5EF4-FFF2-40B4-BE49-F238E27FC236}">
                  <a16:creationId xmlns:a16="http://schemas.microsoft.com/office/drawing/2014/main" id="{71E6376C-0A28-4E42-8920-CEC15C890740}"/>
                </a:ext>
              </a:extLst>
            </p:cNvPr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服务器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04D4878C-E425-42AE-86FD-227EF62795AC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17439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周诚信</a:t>
            </a:r>
          </a:p>
        </p:txBody>
      </p:sp>
      <p:sp>
        <p:nvSpPr>
          <p:cNvPr id="12" name="六边形 11"/>
          <p:cNvSpPr/>
          <p:nvPr/>
        </p:nvSpPr>
        <p:spPr>
          <a:xfrm rot="5400000">
            <a:off x="1075193" y="2608783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陈骁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使用过微信开发者工具，对小程序开发有一定的经验，粗略了解过腾讯服务器的使用。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236" y="2768289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从未使用过微信开发者工具，但是学习过</a:t>
            </a:r>
            <a:r>
              <a:rPr lang="en-US" altLang="zh-CN" dirty="0"/>
              <a:t>HTML/CSS</a:t>
            </a:r>
            <a:r>
              <a:rPr lang="zh-CN" altLang="en-US" dirty="0"/>
              <a:t>语言，可以通过一段时间的熟悉，掌握微信开发者工具难度不大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4345338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从未使用过微信开发者工具，正在学习</a:t>
            </a:r>
            <a:r>
              <a:rPr lang="en-US" altLang="zh-CN" dirty="0"/>
              <a:t>HTML/CSS</a:t>
            </a:r>
            <a:r>
              <a:rPr lang="zh-CN" altLang="en-US" dirty="0"/>
              <a:t>语言，可以通过一段时间的熟悉，掌握微信开发者工具难度不大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417448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李以昕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项目经验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1102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857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工作量估算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AC880DD-2BA6-4B8A-8E13-71A7D9FD2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30658"/>
              </p:ext>
            </p:extLst>
          </p:nvPr>
        </p:nvGraphicFramePr>
        <p:xfrm>
          <a:off x="4797549" y="944467"/>
          <a:ext cx="6560600" cy="2618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0150">
                  <a:extLst>
                    <a:ext uri="{9D8B030D-6E8A-4147-A177-3AD203B41FA5}">
                      <a16:colId xmlns:a16="http://schemas.microsoft.com/office/drawing/2014/main" val="4163377874"/>
                    </a:ext>
                  </a:extLst>
                </a:gridCol>
                <a:gridCol w="1640150">
                  <a:extLst>
                    <a:ext uri="{9D8B030D-6E8A-4147-A177-3AD203B41FA5}">
                      <a16:colId xmlns:a16="http://schemas.microsoft.com/office/drawing/2014/main" val="1198410485"/>
                    </a:ext>
                  </a:extLst>
                </a:gridCol>
                <a:gridCol w="1640150">
                  <a:extLst>
                    <a:ext uri="{9D8B030D-6E8A-4147-A177-3AD203B41FA5}">
                      <a16:colId xmlns:a16="http://schemas.microsoft.com/office/drawing/2014/main" val="2242782729"/>
                    </a:ext>
                  </a:extLst>
                </a:gridCol>
                <a:gridCol w="1640150">
                  <a:extLst>
                    <a:ext uri="{9D8B030D-6E8A-4147-A177-3AD203B41FA5}">
                      <a16:colId xmlns:a16="http://schemas.microsoft.com/office/drawing/2014/main" val="1379118712"/>
                    </a:ext>
                  </a:extLst>
                </a:gridCol>
              </a:tblGrid>
              <a:tr h="436485">
                <a:tc>
                  <a:txBody>
                    <a:bodyPr/>
                    <a:lstStyle/>
                    <a:p>
                      <a:pPr algn="ctr" fontAlgn="b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简单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平均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复杂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5669000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输入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8194533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输出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7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61492925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effectLst/>
                        </a:rPr>
                        <a:t>查询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1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6214301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文件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4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3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7388687"/>
                  </a:ext>
                </a:extLst>
              </a:tr>
              <a:tr h="43648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effectLst/>
                        </a:rPr>
                        <a:t>接口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>
                          <a:effectLst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</a:rPr>
                        <a:t>0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1267871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3C9AD7D-AEB7-4D54-8228-EE31910DCA61}"/>
              </a:ext>
            </a:extLst>
          </p:cNvPr>
          <p:cNvSpPr txBox="1"/>
          <p:nvPr/>
        </p:nvSpPr>
        <p:spPr>
          <a:xfrm>
            <a:off x="9976105" y="3655710"/>
            <a:ext cx="133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UFP=195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BFA1AF-5374-49AF-AE53-85FBE267220A}"/>
              </a:ext>
            </a:extLst>
          </p:cNvPr>
          <p:cNvSpPr txBox="1"/>
          <p:nvPr/>
        </p:nvSpPr>
        <p:spPr>
          <a:xfrm>
            <a:off x="686795" y="4745054"/>
            <a:ext cx="637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     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885D41-E4C9-4A00-8D5A-C1622ED51757}"/>
              </a:ext>
            </a:extLst>
          </p:cNvPr>
          <p:cNvSpPr/>
          <p:nvPr/>
        </p:nvSpPr>
        <p:spPr>
          <a:xfrm>
            <a:off x="1059365" y="1531466"/>
            <a:ext cx="2906867" cy="4063821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FA6AEB-0788-4156-954B-F4675E65CA43}"/>
              </a:ext>
            </a:extLst>
          </p:cNvPr>
          <p:cNvSpPr/>
          <p:nvPr/>
        </p:nvSpPr>
        <p:spPr>
          <a:xfrm>
            <a:off x="4797549" y="3948913"/>
            <a:ext cx="6560600" cy="2529215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C877AB-3B23-4B54-92F9-9124812ABCFF}"/>
                  </a:ext>
                </a:extLst>
              </p:cNvPr>
              <p:cNvSpPr txBox="1"/>
              <p:nvPr/>
            </p:nvSpPr>
            <p:spPr>
              <a:xfrm>
                <a:off x="5114971" y="3948913"/>
                <a:ext cx="6210499" cy="2822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𝐾𝐿𝑂𝐶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p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∏"/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600" dirty="0"/>
              </a:p>
              <a:p>
                <a:r>
                  <a:rPr lang="en-US" altLang="zh-CN" dirty="0"/>
                  <a:t>      COCOMO2</a:t>
                </a:r>
                <a:r>
                  <a:rPr lang="zh-CN" altLang="en-US" dirty="0"/>
                  <a:t>模型中，未调整功能点数（</a:t>
                </a:r>
                <a:r>
                  <a:rPr lang="en-US" altLang="zh-CN" dirty="0"/>
                  <a:t>UPL</a:t>
                </a:r>
                <a:r>
                  <a:rPr lang="zh-CN" altLang="en-US" dirty="0"/>
                  <a:t>）和代码行数</a:t>
                </a:r>
                <a:r>
                  <a:rPr lang="en-US" altLang="zh-CN" dirty="0"/>
                  <a:t>(LOC)</a:t>
                </a:r>
                <a:r>
                  <a:rPr lang="zh-CN" altLang="en-US" dirty="0"/>
                  <a:t>上可以相互转换</a:t>
                </a:r>
                <a:r>
                  <a:rPr lang="en-US" altLang="zh-CN" baseline="30000" dirty="0"/>
                  <a:t>[2]</a:t>
                </a:r>
                <a:r>
                  <a:rPr lang="zh-CN" altLang="en-US" dirty="0"/>
                  <a:t>，第四代语言中</a:t>
                </a:r>
                <a:r>
                  <a:rPr lang="en-US" altLang="zh-CN" dirty="0"/>
                  <a:t>UFP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KLOC</a:t>
                </a:r>
                <a:r>
                  <a:rPr lang="zh-CN" altLang="en-US" dirty="0"/>
                  <a:t>的转化率为</a:t>
                </a:r>
                <a:r>
                  <a:rPr lang="en-US" altLang="zh-CN" dirty="0"/>
                  <a:t>20</a:t>
                </a:r>
                <a:r>
                  <a:rPr lang="zh-CN" altLang="en-US" dirty="0"/>
                  <a:t>，可以得到软件规模大概为</a:t>
                </a:r>
                <a:r>
                  <a:rPr lang="en-US" altLang="zh-CN" dirty="0"/>
                  <a:t>3950</a:t>
                </a:r>
                <a:r>
                  <a:rPr lang="zh-CN" altLang="en-US" dirty="0"/>
                  <a:t>行代码</a:t>
                </a:r>
                <a:endParaRPr lang="en-US" altLang="zh-CN" dirty="0"/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评估成本因素，得到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/>
                          <m:t>0.72402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评估模型指数，得到</a:t>
                </a:r>
                <a:r>
                  <a:rPr lang="en-US" altLang="zh-CN" dirty="0"/>
                  <a:t>b=1.13</a:t>
                </a:r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总工作量为</a:t>
                </a:r>
                <a:r>
                  <a:rPr lang="en-US" altLang="zh-CN" dirty="0"/>
                  <a:t>10.26</a:t>
                </a:r>
                <a:r>
                  <a:rPr lang="zh-CN" altLang="en-US" dirty="0"/>
                  <a:t>个人月</a:t>
                </a:r>
                <a:r>
                  <a:rPr lang="en-US" altLang="zh-CN" dirty="0"/>
                  <a:t>	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C877AB-3B23-4B54-92F9-9124812AB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971" y="3948913"/>
                <a:ext cx="6210499" cy="2822889"/>
              </a:xfrm>
              <a:prstGeom prst="rect">
                <a:avLst/>
              </a:prstGeom>
              <a:blipFill>
                <a:blip r:embed="rId3"/>
                <a:stretch>
                  <a:fillRect l="-785" r="-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2896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游戏设计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7EF56A-8CC9-4521-80F0-4EDA7EE49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5" t="17864" r="23981" b="12233"/>
          <a:stretch/>
        </p:blipFill>
        <p:spPr>
          <a:xfrm>
            <a:off x="7509409" y="526347"/>
            <a:ext cx="3151948" cy="23672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19D682-AD18-41D5-8682-146BF567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366" y="3098851"/>
            <a:ext cx="1853991" cy="36616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BDDCC4-11EA-46A6-9A5B-058FAC55F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14" y="3022506"/>
            <a:ext cx="3808378" cy="36156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610F626-BE2A-4AC4-A60B-3240072EE8FF}"/>
              </a:ext>
            </a:extLst>
          </p:cNvPr>
          <p:cNvSpPr txBox="1"/>
          <p:nvPr/>
        </p:nvSpPr>
        <p:spPr>
          <a:xfrm>
            <a:off x="1852165" y="3343066"/>
            <a:ext cx="3431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使用技能按钮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1A41B6-07D3-4A36-A256-94FF6D580FBF}"/>
              </a:ext>
            </a:extLst>
          </p:cNvPr>
          <p:cNvSpPr/>
          <p:nvPr/>
        </p:nvSpPr>
        <p:spPr>
          <a:xfrm>
            <a:off x="603504" y="762112"/>
            <a:ext cx="6250450" cy="2214343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EC5E83-CB54-4341-BF34-DED14855594B}"/>
              </a:ext>
            </a:extLst>
          </p:cNvPr>
          <p:cNvSpPr txBox="1"/>
          <p:nvPr/>
        </p:nvSpPr>
        <p:spPr>
          <a:xfrm>
            <a:off x="809204" y="1011504"/>
            <a:ext cx="58262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在核心游戏逻辑上，找到了使用网页版飞翔的小鸟的</a:t>
            </a:r>
            <a:r>
              <a:rPr lang="en-US" altLang="zh-CN" sz="2000" dirty="0"/>
              <a:t>HTLM+CSS+JS</a:t>
            </a:r>
            <a:r>
              <a:rPr lang="zh-CN" altLang="en-US" sz="2000" dirty="0"/>
              <a:t>代码。</a:t>
            </a:r>
            <a:endParaRPr lang="en-US" altLang="zh-CN" sz="2000" dirty="0"/>
          </a:p>
          <a:p>
            <a:r>
              <a:rPr lang="zh-CN" altLang="en-US" sz="2000" dirty="0"/>
              <a:t>可以在该代码上进行改造，完成软件项目中的游戏模块。</a:t>
            </a:r>
            <a:endParaRPr lang="en-US" altLang="zh-CN" sz="2000" dirty="0"/>
          </a:p>
          <a:p>
            <a:r>
              <a:rPr lang="zh-CN" altLang="en-US" sz="2000" dirty="0"/>
              <a:t>主要添加以下四个模块</a:t>
            </a:r>
            <a:r>
              <a:rPr lang="en-US" altLang="zh-CN" sz="2000" dirty="0"/>
              <a:t>:</a:t>
            </a:r>
            <a:endParaRPr lang="zh-CN" altLang="en-US" sz="2000" dirty="0"/>
          </a:p>
          <a:p>
            <a:endParaRPr lang="zh-CN" altLang="en-US" dirty="0"/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18057717-FAE4-4797-87B1-0EFA59FCD687}"/>
              </a:ext>
            </a:extLst>
          </p:cNvPr>
          <p:cNvSpPr/>
          <p:nvPr/>
        </p:nvSpPr>
        <p:spPr>
          <a:xfrm rot="5400000">
            <a:off x="784112" y="3123941"/>
            <a:ext cx="782697" cy="732517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Oval 23">
            <a:extLst>
              <a:ext uri="{FF2B5EF4-FFF2-40B4-BE49-F238E27FC236}">
                <a16:creationId xmlns:a16="http://schemas.microsoft.com/office/drawing/2014/main" id="{8BACCAF0-48AE-47B5-819E-B25991EED0A1}"/>
              </a:ext>
            </a:extLst>
          </p:cNvPr>
          <p:cNvSpPr/>
          <p:nvPr/>
        </p:nvSpPr>
        <p:spPr>
          <a:xfrm>
            <a:off x="1045674" y="3340300"/>
            <a:ext cx="340410" cy="303355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41A0714D-B00E-45CC-85B2-F07F82411E3E}"/>
              </a:ext>
            </a:extLst>
          </p:cNvPr>
          <p:cNvSpPr/>
          <p:nvPr/>
        </p:nvSpPr>
        <p:spPr>
          <a:xfrm>
            <a:off x="1035949" y="4291870"/>
            <a:ext cx="360717" cy="315080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六边形 19">
            <a:extLst>
              <a:ext uri="{FF2B5EF4-FFF2-40B4-BE49-F238E27FC236}">
                <a16:creationId xmlns:a16="http://schemas.microsoft.com/office/drawing/2014/main" id="{0D98E8EB-5502-491C-A8CC-6BC0D6BA3E7D}"/>
              </a:ext>
            </a:extLst>
          </p:cNvPr>
          <p:cNvSpPr/>
          <p:nvPr/>
        </p:nvSpPr>
        <p:spPr>
          <a:xfrm rot="5400000">
            <a:off x="762564" y="4048929"/>
            <a:ext cx="825794" cy="7325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Oval 30">
            <a:extLst>
              <a:ext uri="{FF2B5EF4-FFF2-40B4-BE49-F238E27FC236}">
                <a16:creationId xmlns:a16="http://schemas.microsoft.com/office/drawing/2014/main" id="{8EBB8F18-289F-4D7E-91C5-665E1B660E59}"/>
              </a:ext>
            </a:extLst>
          </p:cNvPr>
          <p:cNvSpPr/>
          <p:nvPr/>
        </p:nvSpPr>
        <p:spPr>
          <a:xfrm>
            <a:off x="1020668" y="4196214"/>
            <a:ext cx="346243" cy="38210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8F5638-B80A-4E0B-AAD4-CDE591E4D06E}"/>
              </a:ext>
            </a:extLst>
          </p:cNvPr>
          <p:cNvSpPr txBox="1"/>
          <p:nvPr/>
        </p:nvSpPr>
        <p:spPr>
          <a:xfrm>
            <a:off x="1862313" y="6064536"/>
            <a:ext cx="1732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难度选择</a:t>
            </a:r>
          </a:p>
          <a:p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F84DC6-4DE0-46F9-BB82-DE808AA30367}"/>
              </a:ext>
            </a:extLst>
          </p:cNvPr>
          <p:cNvSpPr txBox="1"/>
          <p:nvPr/>
        </p:nvSpPr>
        <p:spPr>
          <a:xfrm>
            <a:off x="1852165" y="5110392"/>
            <a:ext cx="191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分数统计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4F424B8-FDC8-478A-B760-F3C6E6A8AD3B}"/>
              </a:ext>
            </a:extLst>
          </p:cNvPr>
          <p:cNvSpPr txBox="1"/>
          <p:nvPr/>
        </p:nvSpPr>
        <p:spPr>
          <a:xfrm>
            <a:off x="1833171" y="4226729"/>
            <a:ext cx="163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地图金币显示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9" name="六边形 28">
            <a:extLst>
              <a:ext uri="{FF2B5EF4-FFF2-40B4-BE49-F238E27FC236}">
                <a16:creationId xmlns:a16="http://schemas.microsoft.com/office/drawing/2014/main" id="{D715E78A-83FB-494E-A178-F7DF4FFDACD6}"/>
              </a:ext>
            </a:extLst>
          </p:cNvPr>
          <p:cNvSpPr/>
          <p:nvPr/>
        </p:nvSpPr>
        <p:spPr>
          <a:xfrm rot="5400000">
            <a:off x="791459" y="4973914"/>
            <a:ext cx="782697" cy="732517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Oval 23">
            <a:extLst>
              <a:ext uri="{FF2B5EF4-FFF2-40B4-BE49-F238E27FC236}">
                <a16:creationId xmlns:a16="http://schemas.microsoft.com/office/drawing/2014/main" id="{42DBD3C4-6A09-463D-94B1-8DE62E67BF0A}"/>
              </a:ext>
            </a:extLst>
          </p:cNvPr>
          <p:cNvSpPr/>
          <p:nvPr/>
        </p:nvSpPr>
        <p:spPr>
          <a:xfrm>
            <a:off x="1053021" y="5190273"/>
            <a:ext cx="340410" cy="303355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Oval 23">
            <a:extLst>
              <a:ext uri="{FF2B5EF4-FFF2-40B4-BE49-F238E27FC236}">
                <a16:creationId xmlns:a16="http://schemas.microsoft.com/office/drawing/2014/main" id="{88D7D96F-1E9F-4D51-AB29-80879387B835}"/>
              </a:ext>
            </a:extLst>
          </p:cNvPr>
          <p:cNvSpPr/>
          <p:nvPr/>
        </p:nvSpPr>
        <p:spPr>
          <a:xfrm>
            <a:off x="1043296" y="6141843"/>
            <a:ext cx="360717" cy="315080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F493EAB1-FFA0-46CC-AD4E-C6EDA7F6C51E}"/>
              </a:ext>
            </a:extLst>
          </p:cNvPr>
          <p:cNvSpPr/>
          <p:nvPr/>
        </p:nvSpPr>
        <p:spPr>
          <a:xfrm rot="5400000">
            <a:off x="769911" y="5898902"/>
            <a:ext cx="825794" cy="7325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Oval 30">
            <a:extLst>
              <a:ext uri="{FF2B5EF4-FFF2-40B4-BE49-F238E27FC236}">
                <a16:creationId xmlns:a16="http://schemas.microsoft.com/office/drawing/2014/main" id="{36CC6C74-2910-482F-A351-2B9C05CB99C6}"/>
              </a:ext>
            </a:extLst>
          </p:cNvPr>
          <p:cNvSpPr/>
          <p:nvPr/>
        </p:nvSpPr>
        <p:spPr>
          <a:xfrm>
            <a:off x="1028015" y="6046187"/>
            <a:ext cx="346243" cy="38210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6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5180" y="1196340"/>
            <a:ext cx="10297795" cy="5011420"/>
            <a:chOff x="2018685" y="954373"/>
            <a:chExt cx="8399615" cy="5219621"/>
          </a:xfrm>
        </p:grpSpPr>
        <p:sp>
          <p:nvSpPr>
            <p:cNvPr id="2" name="矩形 1"/>
            <p:cNvSpPr/>
            <p:nvPr/>
          </p:nvSpPr>
          <p:spPr>
            <a:xfrm flipH="1">
              <a:off x="2019237" y="954373"/>
              <a:ext cx="8398510" cy="17998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DC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019789" y="2856461"/>
              <a:ext cx="8398510" cy="1623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EDAC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018685" y="4581950"/>
              <a:ext cx="8399615" cy="15920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5D8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u=4239698995,975847172&amp;fm=26&amp;gp=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16330" y="1276985"/>
            <a:ext cx="2960370" cy="1566545"/>
          </a:xfrm>
          <a:prstGeom prst="rect">
            <a:avLst/>
          </a:prstGeom>
        </p:spPr>
      </p:pic>
      <p:pic>
        <p:nvPicPr>
          <p:cNvPr id="6" name="图片 5" descr="u=276374741,2196456466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100705"/>
            <a:ext cx="2960370" cy="14020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7285" y="1460500"/>
            <a:ext cx="57511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在游戏中，小鸟会向前飞行，当玩家点击屏幕时，小鸟会向上飞翔一定距离。如果玩家不点击屏幕，收到重力的影响，小鸟会不断向下掉落，如果小鸟掉出屏幕之外的话，就会死亡。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0160" y="5120640"/>
            <a:ext cx="5671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/>
              <a:t>游戏按照小鸟飞过的水管数进行计分，每飞过一个根水管，玩家就会加一分，同时，飞行路程上会出现金兵，吃掉金币会加分。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37455" y="3340735"/>
            <a:ext cx="577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除外之外小鸟在飞翔过程中会不断遇到水管，小鸟小鸟必须从水管空隙中闯过，如果不小心转上水管的话，小鸟也会死亡。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63600" y="1244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玩法介绍</a:t>
            </a:r>
          </a:p>
        </p:txBody>
      </p:sp>
      <p:pic>
        <p:nvPicPr>
          <p:cNvPr id="11" name="图片 10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" y="4792345"/>
            <a:ext cx="3020695" cy="13023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 平台限制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978AAF-AD06-44A4-A7B0-A4111245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52043"/>
            <a:ext cx="2803551" cy="49840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E51336-2160-4249-8071-0ADB635D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532" y="1052043"/>
            <a:ext cx="2803550" cy="49840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EAE03D5-13A4-4BC2-B741-F5AF22D5E255}"/>
              </a:ext>
            </a:extLst>
          </p:cNvPr>
          <p:cNvSpPr txBox="1"/>
          <p:nvPr/>
        </p:nvSpPr>
        <p:spPr>
          <a:xfrm>
            <a:off x="6933758" y="6168216"/>
            <a:ext cx="196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浴火沙城</a:t>
            </a:r>
            <a:r>
              <a:rPr lang="en-US" altLang="zh-CN" baseline="30000" dirty="0"/>
              <a:t>[3]</a:t>
            </a:r>
            <a:endParaRPr lang="zh-CN" altLang="en-US" baseline="30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B4F201-BF3C-4BB5-B0A6-0A73E1DCD0FB}"/>
              </a:ext>
            </a:extLst>
          </p:cNvPr>
          <p:cNvSpPr txBox="1"/>
          <p:nvPr/>
        </p:nvSpPr>
        <p:spPr>
          <a:xfrm>
            <a:off x="9934112" y="6168216"/>
            <a:ext cx="143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动物餐厅</a:t>
            </a:r>
            <a:r>
              <a:rPr lang="en-US" altLang="zh-CN" baseline="30000" dirty="0"/>
              <a:t>[4]</a:t>
            </a:r>
            <a:endParaRPr lang="zh-CN" altLang="en-US" baseline="30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870385-508F-4982-9F13-122343EB5E55}"/>
              </a:ext>
            </a:extLst>
          </p:cNvPr>
          <p:cNvSpPr/>
          <p:nvPr/>
        </p:nvSpPr>
        <p:spPr>
          <a:xfrm>
            <a:off x="809504" y="1699454"/>
            <a:ext cx="4710613" cy="3689268"/>
          </a:xfrm>
          <a:prstGeom prst="rect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859853-5AFD-4101-8E90-6CB4A9419D36}"/>
              </a:ext>
            </a:extLst>
          </p:cNvPr>
          <p:cNvSpPr txBox="1"/>
          <p:nvPr/>
        </p:nvSpPr>
        <p:spPr>
          <a:xfrm>
            <a:off x="1070886" y="2129666"/>
            <a:ext cx="42590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      </a:t>
            </a:r>
            <a:r>
              <a:rPr lang="zh-CN" altLang="en-US" sz="2400" dirty="0"/>
              <a:t>微信信平台的小游戏的规模有所限制，游戏压缩包的规模限制在</a:t>
            </a:r>
            <a:r>
              <a:rPr lang="en-US" altLang="zh-CN" sz="2400" dirty="0"/>
              <a:t>4MB</a:t>
            </a:r>
            <a:r>
              <a:rPr lang="zh-CN" altLang="en-US" sz="2400" dirty="0"/>
              <a:t>以内。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9FE26B-C49A-4366-A955-3B1086FF7E91}"/>
              </a:ext>
            </a:extLst>
          </p:cNvPr>
          <p:cNvSpPr txBox="1"/>
          <p:nvPr/>
        </p:nvSpPr>
        <p:spPr>
          <a:xfrm>
            <a:off x="1175640" y="3975821"/>
            <a:ext cx="404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尽可能地压缩软件</a:t>
            </a:r>
            <a:endParaRPr lang="en-US" altLang="zh-CN" sz="2400" dirty="0"/>
          </a:p>
          <a:p>
            <a:pPr algn="ctr"/>
            <a:r>
              <a:rPr lang="zh-CN" altLang="en-US" sz="2400" dirty="0"/>
              <a:t>将服务器部署在云上</a:t>
            </a:r>
          </a:p>
        </p:txBody>
      </p:sp>
      <p:cxnSp>
        <p:nvCxnSpPr>
          <p:cNvPr id="10" name="直接连接符 13">
            <a:extLst>
              <a:ext uri="{FF2B5EF4-FFF2-40B4-BE49-F238E27FC236}">
                <a16:creationId xmlns:a16="http://schemas.microsoft.com/office/drawing/2014/main" id="{A6E4D5F5-6D8D-4870-82C8-A86D317FD4D0}"/>
              </a:ext>
            </a:extLst>
          </p:cNvPr>
          <p:cNvCxnSpPr>
            <a:cxnSpLocks/>
          </p:cNvCxnSpPr>
          <p:nvPr/>
        </p:nvCxnSpPr>
        <p:spPr>
          <a:xfrm>
            <a:off x="1291271" y="3683685"/>
            <a:ext cx="3608749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23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 项目成本</a:t>
            </a:r>
          </a:p>
        </p:txBody>
      </p:sp>
      <p:sp>
        <p:nvSpPr>
          <p:cNvPr id="3" name="Pentagon 35">
            <a:extLst>
              <a:ext uri="{FF2B5EF4-FFF2-40B4-BE49-F238E27FC236}">
                <a16:creationId xmlns:a16="http://schemas.microsoft.com/office/drawing/2014/main" id="{C5A54D38-B717-3F4A-B2F8-C25B726A1EED}"/>
              </a:ext>
            </a:extLst>
          </p:cNvPr>
          <p:cNvSpPr/>
          <p:nvPr/>
        </p:nvSpPr>
        <p:spPr>
          <a:xfrm>
            <a:off x="7301456" y="4011623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杂物费</a:t>
            </a:r>
            <a:endParaRPr lang="en-US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4" name="Pentagon 66">
            <a:extLst>
              <a:ext uri="{FF2B5EF4-FFF2-40B4-BE49-F238E27FC236}">
                <a16:creationId xmlns:a16="http://schemas.microsoft.com/office/drawing/2014/main" id="{9414E06C-4B58-764B-8014-B9840E8F0B0C}"/>
              </a:ext>
            </a:extLst>
          </p:cNvPr>
          <p:cNvSpPr/>
          <p:nvPr/>
        </p:nvSpPr>
        <p:spPr>
          <a:xfrm>
            <a:off x="939265" y="820880"/>
            <a:ext cx="1863375" cy="952030"/>
          </a:xfrm>
          <a:prstGeom prst="homePlate">
            <a:avLst>
              <a:gd name="adj" fmla="val 28209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美工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Pentagon 69">
            <a:extLst>
              <a:ext uri="{FF2B5EF4-FFF2-40B4-BE49-F238E27FC236}">
                <a16:creationId xmlns:a16="http://schemas.microsoft.com/office/drawing/2014/main" id="{669152CE-4493-8442-A813-96E8C309C83F}"/>
              </a:ext>
            </a:extLst>
          </p:cNvPr>
          <p:cNvSpPr/>
          <p:nvPr/>
        </p:nvSpPr>
        <p:spPr>
          <a:xfrm>
            <a:off x="7301457" y="820881"/>
            <a:ext cx="1863375" cy="952030"/>
          </a:xfrm>
          <a:prstGeom prst="homePlate">
            <a:avLst>
              <a:gd name="adj" fmla="val 30723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域名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6" name="Pentagon 70">
            <a:extLst>
              <a:ext uri="{FF2B5EF4-FFF2-40B4-BE49-F238E27FC236}">
                <a16:creationId xmlns:a16="http://schemas.microsoft.com/office/drawing/2014/main" id="{F7C22992-7124-894E-BBFB-1814D90C88EE}"/>
              </a:ext>
            </a:extLst>
          </p:cNvPr>
          <p:cNvSpPr/>
          <p:nvPr/>
        </p:nvSpPr>
        <p:spPr>
          <a:xfrm>
            <a:off x="939264" y="2440028"/>
            <a:ext cx="1863375" cy="1011868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开发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7" name="Pentagon 71">
            <a:extLst>
              <a:ext uri="{FF2B5EF4-FFF2-40B4-BE49-F238E27FC236}">
                <a16:creationId xmlns:a16="http://schemas.microsoft.com/office/drawing/2014/main" id="{66B82A1F-50BF-B64D-8D84-46CD55DA9B6D}"/>
              </a:ext>
            </a:extLst>
          </p:cNvPr>
          <p:cNvSpPr/>
          <p:nvPr/>
        </p:nvSpPr>
        <p:spPr>
          <a:xfrm>
            <a:off x="7301457" y="2632510"/>
            <a:ext cx="1863375" cy="940280"/>
          </a:xfrm>
          <a:prstGeom prst="homePlate">
            <a:avLst>
              <a:gd name="adj" fmla="val 29885"/>
            </a:avLst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服务器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8" name="TextBox 75">
            <a:extLst>
              <a:ext uri="{FF2B5EF4-FFF2-40B4-BE49-F238E27FC236}">
                <a16:creationId xmlns:a16="http://schemas.microsoft.com/office/drawing/2014/main" id="{37E2F442-AB1D-B34F-9A5C-4518CB69A7E8}"/>
              </a:ext>
            </a:extLst>
          </p:cNvPr>
          <p:cNvSpPr txBox="1"/>
          <p:nvPr/>
        </p:nvSpPr>
        <p:spPr>
          <a:xfrm>
            <a:off x="2981613" y="2308138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9596DA13-0FB4-314F-AA71-7EC7592D0221}"/>
              </a:ext>
            </a:extLst>
          </p:cNvPr>
          <p:cNvSpPr txBox="1"/>
          <p:nvPr/>
        </p:nvSpPr>
        <p:spPr>
          <a:xfrm>
            <a:off x="2995946" y="4369649"/>
            <a:ext cx="1863374" cy="2242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预计投入资金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600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8A2AED02-4488-0E43-B6F9-C557DBE0421E}"/>
              </a:ext>
            </a:extLst>
          </p:cNvPr>
          <p:cNvSpPr txBox="1"/>
          <p:nvPr/>
        </p:nvSpPr>
        <p:spPr>
          <a:xfrm>
            <a:off x="2995944" y="2554359"/>
            <a:ext cx="3677943" cy="9998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从第一节课（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2021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9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日）到项目最终评审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(2021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12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，一共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69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个工作日、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个双休日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,9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个节假日，一共花费按每天工作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小时计算，一共花费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27939.12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2A000ACA-21E0-4F29-9B55-F77CABC08893}"/>
              </a:ext>
            </a:extLst>
          </p:cNvPr>
          <p:cNvSpPr txBox="1"/>
          <p:nvPr/>
        </p:nvSpPr>
        <p:spPr>
          <a:xfrm>
            <a:off x="9358138" y="2861269"/>
            <a:ext cx="1863374" cy="4827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腾讯云双十一优惠，服务器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88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每年</a:t>
            </a:r>
          </a:p>
        </p:txBody>
      </p:sp>
      <p:sp>
        <p:nvSpPr>
          <p:cNvPr id="16" name="Pentagon 70">
            <a:extLst>
              <a:ext uri="{FF2B5EF4-FFF2-40B4-BE49-F238E27FC236}">
                <a16:creationId xmlns:a16="http://schemas.microsoft.com/office/drawing/2014/main" id="{AC64CF88-3DC0-419A-AC19-CE76AF79991C}"/>
              </a:ext>
            </a:extLst>
          </p:cNvPr>
          <p:cNvSpPr/>
          <p:nvPr/>
        </p:nvSpPr>
        <p:spPr>
          <a:xfrm>
            <a:off x="939263" y="4011629"/>
            <a:ext cx="1863375" cy="951791"/>
          </a:xfrm>
          <a:prstGeom prst="homePlate">
            <a:avLst>
              <a:gd name="adj" fmla="val 29885"/>
            </a:avLst>
          </a:pr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dirty="0">
                <a:latin typeface="Source Han Sans CN" panose="020B0500000000000000" pitchFamily="34" charset="-128"/>
                <a:ea typeface="Source Han Sans CN" panose="020B0500000000000000" pitchFamily="34" charset="-128"/>
              </a:rPr>
              <a:t>团队建设</a:t>
            </a:r>
            <a:endParaRPr lang="en-US" altLang="zh-CN" sz="2200" b="1" dirty="0"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8DD75FA7-786D-46C3-B7D7-23B2BF8A64F4}"/>
              </a:ext>
            </a:extLst>
          </p:cNvPr>
          <p:cNvSpPr txBox="1"/>
          <p:nvPr/>
        </p:nvSpPr>
        <p:spPr>
          <a:xfrm>
            <a:off x="3103168" y="1218370"/>
            <a:ext cx="1863374" cy="2242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预计投入资金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600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F9FEE7BE-BF28-4C8F-B353-F9B5179BF19E}"/>
              </a:ext>
            </a:extLst>
          </p:cNvPr>
          <p:cNvSpPr txBox="1"/>
          <p:nvPr/>
        </p:nvSpPr>
        <p:spPr>
          <a:xfrm>
            <a:off x="9358138" y="4369649"/>
            <a:ext cx="1863374" cy="2242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预计投入资金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300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1DEAF7A7-27CA-46AD-A9C6-6803F8B4B951}"/>
              </a:ext>
            </a:extLst>
          </p:cNvPr>
          <p:cNvSpPr txBox="1"/>
          <p:nvPr/>
        </p:nvSpPr>
        <p:spPr>
          <a:xfrm>
            <a:off x="9617760" y="1207915"/>
            <a:ext cx="1863374" cy="4827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预计购入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.com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后缀域名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,30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元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DF82AA-E254-4F46-B869-19142D384C61}"/>
              </a:ext>
            </a:extLst>
          </p:cNvPr>
          <p:cNvSpPr txBox="1"/>
          <p:nvPr/>
        </p:nvSpPr>
        <p:spPr>
          <a:xfrm>
            <a:off x="4257028" y="5518206"/>
            <a:ext cx="367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总成本：</a:t>
            </a:r>
            <a:endParaRPr lang="en-US" altLang="zh-CN" sz="3600" dirty="0"/>
          </a:p>
          <a:p>
            <a:pPr algn="ctr"/>
            <a:r>
              <a:rPr lang="en-US" altLang="zh-CN" sz="3600" dirty="0"/>
              <a:t>29557.12</a:t>
            </a:r>
            <a:r>
              <a:rPr lang="zh-CN" altLang="en-US" sz="3600" dirty="0"/>
              <a:t>元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8755901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4715" y="11430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 平台收入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282A8D-2D1A-4030-A09F-36BA1D31D4B6}"/>
              </a:ext>
            </a:extLst>
          </p:cNvPr>
          <p:cNvSpPr txBox="1"/>
          <p:nvPr/>
        </p:nvSpPr>
        <p:spPr>
          <a:xfrm>
            <a:off x="1356903" y="1570357"/>
            <a:ext cx="3019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/>
              <a:t>广告变现</a:t>
            </a:r>
            <a:r>
              <a:rPr lang="en-US" altLang="zh-CN" sz="4400" b="1" baseline="30000" dirty="0"/>
              <a:t>[5]</a:t>
            </a:r>
            <a:endParaRPr lang="zh-CN" altLang="en-US" sz="4400" b="1" baseline="30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762C562-0E7E-4249-8EE3-876460CB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73" y="3676453"/>
            <a:ext cx="10675953" cy="2802015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48483E6A-015C-4DF4-B972-FEBB5A0AC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59" y="1060058"/>
            <a:ext cx="7000374" cy="38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5302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277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 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114320-7EE0-7E4E-875E-14D412CF6EBD}"/>
              </a:ext>
            </a:extLst>
          </p:cNvPr>
          <p:cNvSpPr/>
          <p:nvPr/>
        </p:nvSpPr>
        <p:spPr>
          <a:xfrm>
            <a:off x="1016000" y="1622738"/>
            <a:ext cx="4178300" cy="413036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C5BBDCA7-69AD-6A44-9E58-DC76D3AE4E26}"/>
              </a:ext>
            </a:extLst>
          </p:cNvPr>
          <p:cNvSpPr/>
          <p:nvPr/>
        </p:nvSpPr>
        <p:spPr>
          <a:xfrm rot="5400000">
            <a:off x="6033902" y="2033030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4E252AB0-FD39-E341-8FBA-F04A9A7E9752}"/>
              </a:ext>
            </a:extLst>
          </p:cNvPr>
          <p:cNvSpPr/>
          <p:nvPr/>
        </p:nvSpPr>
        <p:spPr>
          <a:xfrm>
            <a:off x="6292990" y="223030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67076F3F-00A7-A346-BFA4-6AF4DC769FCA}"/>
              </a:ext>
            </a:extLst>
          </p:cNvPr>
          <p:cNvSpPr/>
          <p:nvPr/>
        </p:nvSpPr>
        <p:spPr>
          <a:xfrm rot="5400000">
            <a:off x="6033902" y="347390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4B79F12F-952D-3047-A79E-9D7193AC1478}"/>
              </a:ext>
            </a:extLst>
          </p:cNvPr>
          <p:cNvSpPr/>
          <p:nvPr/>
        </p:nvSpPr>
        <p:spPr>
          <a:xfrm>
            <a:off x="6292990" y="3704422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72912424-1A7D-0C47-8418-D4FB1EE288DB}"/>
              </a:ext>
            </a:extLst>
          </p:cNvPr>
          <p:cNvSpPr/>
          <p:nvPr/>
        </p:nvSpPr>
        <p:spPr>
          <a:xfrm rot="5400000">
            <a:off x="6033902" y="4914788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Oval 30">
            <a:extLst>
              <a:ext uri="{FF2B5EF4-FFF2-40B4-BE49-F238E27FC236}">
                <a16:creationId xmlns:a16="http://schemas.microsoft.com/office/drawing/2014/main" id="{7D152011-06A7-E048-8E7F-FD1C6C06924E}"/>
              </a:ext>
            </a:extLst>
          </p:cNvPr>
          <p:cNvSpPr/>
          <p:nvPr/>
        </p:nvSpPr>
        <p:spPr>
          <a:xfrm>
            <a:off x="6300658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71060B08-A720-1943-8320-28F21982ADCD}"/>
              </a:ext>
            </a:extLst>
          </p:cNvPr>
          <p:cNvSpPr txBox="1"/>
          <p:nvPr/>
        </p:nvSpPr>
        <p:spPr>
          <a:xfrm>
            <a:off x="7153534" y="2142890"/>
            <a:ext cx="4076056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项目的成本主要集中再人工费用上，服务器、域名、美工等占较小比例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7EC0F1A7-CA90-C143-8814-3EE9C3F3A03C}"/>
              </a:ext>
            </a:extLst>
          </p:cNvPr>
          <p:cNvSpPr txBox="1"/>
          <p:nvPr/>
        </p:nvSpPr>
        <p:spPr>
          <a:xfrm>
            <a:off x="7153534" y="3143260"/>
            <a:ext cx="4076056" cy="1641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项目收益主要来自于微信的广告和活动推广，由于涉及到的元素较多，无法计算出具体的收入，单数无疑问的，在微信小游戏上确实诞生多款成功盈利的游戏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144129E8-DC7F-D542-B560-C64500573182}"/>
              </a:ext>
            </a:extLst>
          </p:cNvPr>
          <p:cNvSpPr txBox="1"/>
          <p:nvPr/>
        </p:nvSpPr>
        <p:spPr>
          <a:xfrm>
            <a:off x="7198636" y="5244612"/>
            <a:ext cx="4076056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项目风险与机遇共存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0495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操作可行性与社会可行性</a:t>
            </a:r>
          </a:p>
        </p:txBody>
      </p:sp>
      <p:sp>
        <p:nvSpPr>
          <p:cNvPr id="41" name="六边形 40">
            <a:extLst>
              <a:ext uri="{FF2B5EF4-FFF2-40B4-BE49-F238E27FC236}">
                <a16:creationId xmlns:a16="http://schemas.microsoft.com/office/drawing/2014/main" id="{E7225840-E8B8-4EEF-8E3C-789C83728962}"/>
              </a:ext>
            </a:extLst>
          </p:cNvPr>
          <p:cNvSpPr/>
          <p:nvPr/>
        </p:nvSpPr>
        <p:spPr>
          <a:xfrm rot="5400000">
            <a:off x="5716337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8C6446B1-95CB-455E-8488-94AC0D012807}"/>
              </a:ext>
            </a:extLst>
          </p:cNvPr>
          <p:cNvSpPr/>
          <p:nvPr/>
        </p:nvSpPr>
        <p:spPr>
          <a:xfrm>
            <a:off x="5975425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3" name="六边形 42">
            <a:extLst>
              <a:ext uri="{FF2B5EF4-FFF2-40B4-BE49-F238E27FC236}">
                <a16:creationId xmlns:a16="http://schemas.microsoft.com/office/drawing/2014/main" id="{9C9263AE-81B4-4098-BC17-04A26457A04C}"/>
              </a:ext>
            </a:extLst>
          </p:cNvPr>
          <p:cNvSpPr/>
          <p:nvPr/>
        </p:nvSpPr>
        <p:spPr>
          <a:xfrm rot="5400000">
            <a:off x="5755572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Oval 23">
            <a:extLst>
              <a:ext uri="{FF2B5EF4-FFF2-40B4-BE49-F238E27FC236}">
                <a16:creationId xmlns:a16="http://schemas.microsoft.com/office/drawing/2014/main" id="{BB212BCA-C3C8-42CD-89C3-9299B95481DD}"/>
              </a:ext>
            </a:extLst>
          </p:cNvPr>
          <p:cNvSpPr/>
          <p:nvPr/>
        </p:nvSpPr>
        <p:spPr>
          <a:xfrm>
            <a:off x="6014660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Oval 30">
            <a:extLst>
              <a:ext uri="{FF2B5EF4-FFF2-40B4-BE49-F238E27FC236}">
                <a16:creationId xmlns:a16="http://schemas.microsoft.com/office/drawing/2014/main" id="{9405ACA9-C8B4-4432-B717-7ABA5D714ECC}"/>
              </a:ext>
            </a:extLst>
          </p:cNvPr>
          <p:cNvSpPr/>
          <p:nvPr/>
        </p:nvSpPr>
        <p:spPr>
          <a:xfrm>
            <a:off x="956301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8578B41C-9367-48FE-8AA9-89FCD0C0C07C}"/>
              </a:ext>
            </a:extLst>
          </p:cNvPr>
          <p:cNvSpPr txBox="1"/>
          <p:nvPr/>
        </p:nvSpPr>
        <p:spPr>
          <a:xfrm>
            <a:off x="6875204" y="3690032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游戏内容简单，没有血腥画面，不会侵犯到他人，集体或国家的利益，亦没有违反国家法律。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C84DA6E6-A9EF-45BF-8D33-F6D601093FF8}"/>
              </a:ext>
            </a:extLst>
          </p:cNvPr>
          <p:cNvSpPr txBox="1"/>
          <p:nvPr/>
        </p:nvSpPr>
        <p:spPr>
          <a:xfrm>
            <a:off x="6960970" y="1999473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游戏画面健康美观，无传达不良信息，不会夹带私货，老少皆宜，不会对青少年的思想成长造成负面影响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1121E-E6B2-4CEB-A78F-2E6235DDD7CE}"/>
              </a:ext>
            </a:extLst>
          </p:cNvPr>
          <p:cNvSpPr txBox="1"/>
          <p:nvPr/>
        </p:nvSpPr>
        <p:spPr>
          <a:xfrm>
            <a:off x="5670936" y="914762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社会可行性：</a:t>
            </a:r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B66D6075-FC53-4B94-A389-BC52A6BB0BDE}"/>
              </a:ext>
            </a:extLst>
          </p:cNvPr>
          <p:cNvSpPr/>
          <p:nvPr/>
        </p:nvSpPr>
        <p:spPr>
          <a:xfrm rot="5400000">
            <a:off x="436013" y="211417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Oval 9">
            <a:extLst>
              <a:ext uri="{FF2B5EF4-FFF2-40B4-BE49-F238E27FC236}">
                <a16:creationId xmlns:a16="http://schemas.microsoft.com/office/drawing/2014/main" id="{59252765-C181-4553-8F66-A0DB47D3A494}"/>
              </a:ext>
            </a:extLst>
          </p:cNvPr>
          <p:cNvSpPr/>
          <p:nvPr/>
        </p:nvSpPr>
        <p:spPr>
          <a:xfrm>
            <a:off x="695101" y="2311456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六边形 52">
            <a:extLst>
              <a:ext uri="{FF2B5EF4-FFF2-40B4-BE49-F238E27FC236}">
                <a16:creationId xmlns:a16="http://schemas.microsoft.com/office/drawing/2014/main" id="{C4B9F475-4F21-4DAB-8688-643261470641}"/>
              </a:ext>
            </a:extLst>
          </p:cNvPr>
          <p:cNvSpPr/>
          <p:nvPr/>
        </p:nvSpPr>
        <p:spPr>
          <a:xfrm rot="5400000">
            <a:off x="475248" y="3778435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Oval 23">
            <a:extLst>
              <a:ext uri="{FF2B5EF4-FFF2-40B4-BE49-F238E27FC236}">
                <a16:creationId xmlns:a16="http://schemas.microsoft.com/office/drawing/2014/main" id="{18D739D6-3B4A-42A3-927F-98EA5898CF48}"/>
              </a:ext>
            </a:extLst>
          </p:cNvPr>
          <p:cNvSpPr/>
          <p:nvPr/>
        </p:nvSpPr>
        <p:spPr>
          <a:xfrm>
            <a:off x="734336" y="4008948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5" name="TextBox 33">
            <a:extLst>
              <a:ext uri="{FF2B5EF4-FFF2-40B4-BE49-F238E27FC236}">
                <a16:creationId xmlns:a16="http://schemas.microsoft.com/office/drawing/2014/main" id="{3D2483E2-1905-4243-877E-8B600EC54533}"/>
              </a:ext>
            </a:extLst>
          </p:cNvPr>
          <p:cNvSpPr txBox="1"/>
          <p:nvPr/>
        </p:nvSpPr>
        <p:spPr>
          <a:xfrm>
            <a:off x="1594880" y="3690032"/>
            <a:ext cx="3941470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根据我们的调研，微信上不乏收益较好的大型游戏，所以我们小组认为我们的游戏可以在微信中被接受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FE57C9E7-45FA-4452-AB7C-2378B8D6566D}"/>
              </a:ext>
            </a:extLst>
          </p:cNvPr>
          <p:cNvSpPr txBox="1"/>
          <p:nvPr/>
        </p:nvSpPr>
        <p:spPr>
          <a:xfrm>
            <a:off x="1680646" y="1999473"/>
            <a:ext cx="3900800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游戏市场份额逐年上升，玩家们渴望玩到有新意的游戏，我们小组认为我们改早的飞翔小鸟游戏可以被他们所接受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B62BB-BE36-4D30-9C14-BA98F2B401B6}"/>
              </a:ext>
            </a:extLst>
          </p:cNvPr>
          <p:cNvSpPr txBox="1"/>
          <p:nvPr/>
        </p:nvSpPr>
        <p:spPr>
          <a:xfrm>
            <a:off x="499611" y="905940"/>
            <a:ext cx="339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操作可行性：</a:t>
            </a:r>
          </a:p>
        </p:txBody>
      </p:sp>
    </p:spTree>
    <p:extLst>
      <p:ext uri="{BB962C8B-B14F-4D97-AF65-F5344CB8AC3E}">
        <p14:creationId xmlns:p14="http://schemas.microsoft.com/office/powerpoint/2010/main" val="3246118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3.2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78171" y="1582786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5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54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7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457210" y="2389021"/>
            <a:ext cx="1806039" cy="550822"/>
            <a:chOff x="5279" y="0"/>
            <a:chExt cx="2289121" cy="551092"/>
          </a:xfrm>
        </p:grpSpPr>
        <p:sp>
          <p:nvSpPr>
            <p:cNvPr id="62" name="矩形 61"/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Office</a:t>
              </a: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、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/>
          <p:cNvGrpSpPr/>
          <p:nvPr/>
        </p:nvGrpSpPr>
        <p:grpSpPr>
          <a:xfrm>
            <a:off x="668096" y="4722420"/>
            <a:ext cx="1558637" cy="526081"/>
            <a:chOff x="-7317" y="0"/>
            <a:chExt cx="1975543" cy="526340"/>
          </a:xfrm>
        </p:grpSpPr>
        <p:sp>
          <p:nvSpPr>
            <p:cNvPr id="59" name="矩形 58"/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Axure RP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/>
            <p:cNvSpPr txBox="1"/>
            <p:nvPr/>
          </p:nvSpPr>
          <p:spPr>
            <a:xfrm>
              <a:off x="103604" y="0"/>
              <a:ext cx="1136449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界面设计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/>
          <p:cNvGrpSpPr/>
          <p:nvPr/>
        </p:nvGrpSpPr>
        <p:grpSpPr>
          <a:xfrm>
            <a:off x="734671" y="2391249"/>
            <a:ext cx="1818408" cy="550459"/>
            <a:chOff x="-78" y="0"/>
            <a:chExt cx="2304799" cy="550731"/>
          </a:xfrm>
        </p:grpSpPr>
        <p:sp>
          <p:nvSpPr>
            <p:cNvPr id="56" name="矩形 55"/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Vue.js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/>
            <p:cNvSpPr txBox="1"/>
            <p:nvPr/>
          </p:nvSpPr>
          <p:spPr>
            <a:xfrm>
              <a:off x="103605" y="0"/>
              <a:ext cx="1599415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前端开发工具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/>
          <p:cNvGrpSpPr/>
          <p:nvPr/>
        </p:nvGrpSpPr>
        <p:grpSpPr>
          <a:xfrm>
            <a:off x="4450973" y="4955891"/>
            <a:ext cx="1447305" cy="519546"/>
            <a:chOff x="-13" y="0"/>
            <a:chExt cx="1756038" cy="556816"/>
          </a:xfrm>
        </p:grpSpPr>
        <p:sp>
          <p:nvSpPr>
            <p:cNvPr id="50" name="矩形 49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Project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/>
          <p:cNvGrpSpPr/>
          <p:nvPr/>
        </p:nvGrpSpPr>
        <p:grpSpPr>
          <a:xfrm>
            <a:off x="4442022" y="3876619"/>
            <a:ext cx="1335240" cy="556543"/>
            <a:chOff x="-13" y="0"/>
            <a:chExt cx="1692392" cy="556816"/>
          </a:xfrm>
        </p:grpSpPr>
        <p:sp>
          <p:nvSpPr>
            <p:cNvPr id="47" name="矩形 46"/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/>
          <p:cNvGrpSpPr/>
          <p:nvPr/>
        </p:nvGrpSpPr>
        <p:grpSpPr>
          <a:xfrm>
            <a:off x="694770" y="5372054"/>
            <a:ext cx="1858309" cy="1251177"/>
            <a:chOff x="-12440" y="-607"/>
            <a:chExt cx="2355372" cy="1043086"/>
          </a:xfrm>
        </p:grpSpPr>
        <p:sp>
          <p:nvSpPr>
            <p:cNvPr id="44" name="矩形 43"/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HTML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CSS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JavaScript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等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/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/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4457210" y="5890245"/>
            <a:ext cx="1447305" cy="519546"/>
            <a:chOff x="-13" y="0"/>
            <a:chExt cx="1756038" cy="556816"/>
          </a:xfrm>
        </p:grpSpPr>
        <p:sp>
          <p:nvSpPr>
            <p:cNvPr id="87" name="矩形 86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腾讯云服务器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服务器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89CC770-B5D1-4C41-B655-CAA85EF9F48E}"/>
              </a:ext>
            </a:extLst>
          </p:cNvPr>
          <p:cNvGrpSpPr/>
          <p:nvPr/>
        </p:nvGrpSpPr>
        <p:grpSpPr>
          <a:xfrm>
            <a:off x="734671" y="3140061"/>
            <a:ext cx="1818408" cy="550459"/>
            <a:chOff x="-78" y="0"/>
            <a:chExt cx="2304799" cy="55073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68E04FB-0B57-41C3-99B4-045855B4313E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Spring Boot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83">
              <a:extLst>
                <a:ext uri="{FF2B5EF4-FFF2-40B4-BE49-F238E27FC236}">
                  <a16:creationId xmlns:a16="http://schemas.microsoft.com/office/drawing/2014/main" id="{DAA3FC07-BF7E-484E-A668-CA80E513A722}"/>
                </a:ext>
              </a:extLst>
            </p:cNvPr>
            <p:cNvSpPr txBox="1"/>
            <p:nvPr/>
          </p:nvSpPr>
          <p:spPr>
            <a:xfrm>
              <a:off x="103605" y="0"/>
              <a:ext cx="1599415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后端开发工具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4F69894-6D1E-4086-A1F3-9CEACDDF082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5C976CA-0A29-431C-B41D-14D971977DDF}"/>
              </a:ext>
            </a:extLst>
          </p:cNvPr>
          <p:cNvGrpSpPr/>
          <p:nvPr/>
        </p:nvGrpSpPr>
        <p:grpSpPr>
          <a:xfrm>
            <a:off x="694770" y="3976975"/>
            <a:ext cx="1818408" cy="550459"/>
            <a:chOff x="-78" y="0"/>
            <a:chExt cx="2304799" cy="55073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B9A4590-AECF-4F47-88D3-CD8836CA876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MySQL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83">
              <a:extLst>
                <a:ext uri="{FF2B5EF4-FFF2-40B4-BE49-F238E27FC236}">
                  <a16:creationId xmlns:a16="http://schemas.microsoft.com/office/drawing/2014/main" id="{FA2872A4-569F-47A7-B63B-C4631F4D386C}"/>
                </a:ext>
              </a:extLst>
            </p:cNvPr>
            <p:cNvSpPr txBox="1"/>
            <p:nvPr/>
          </p:nvSpPr>
          <p:spPr>
            <a:xfrm>
              <a:off x="103605" y="0"/>
              <a:ext cx="916738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数据库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DF3CB9C-C4AC-449C-B977-15DBF92CFADF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063050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项目经验</a:t>
            </a:r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小组成员均没有使用</a:t>
            </a:r>
            <a:r>
              <a:rPr lang="en-US" altLang="zh-CN" dirty="0"/>
              <a:t>JS</a:t>
            </a:r>
            <a:r>
              <a:rPr lang="zh-CN" altLang="en-US" dirty="0"/>
              <a:t>框架的项目经验，学习成本较高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3429000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对软件内存没有空间限制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330787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限制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8924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114320-7EE0-7E4E-875E-14D412CF6EBD}"/>
              </a:ext>
            </a:extLst>
          </p:cNvPr>
          <p:cNvSpPr/>
          <p:nvPr/>
        </p:nvSpPr>
        <p:spPr>
          <a:xfrm>
            <a:off x="1016000" y="1622738"/>
            <a:ext cx="4178300" cy="413036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C5BBDCA7-69AD-6A44-9E58-DC76D3AE4E26}"/>
              </a:ext>
            </a:extLst>
          </p:cNvPr>
          <p:cNvSpPr/>
          <p:nvPr/>
        </p:nvSpPr>
        <p:spPr>
          <a:xfrm rot="5400000">
            <a:off x="6033902" y="2033030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4E252AB0-FD39-E341-8FBA-F04A9A7E9752}"/>
              </a:ext>
            </a:extLst>
          </p:cNvPr>
          <p:cNvSpPr/>
          <p:nvPr/>
        </p:nvSpPr>
        <p:spPr>
          <a:xfrm>
            <a:off x="6292990" y="223030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67076F3F-00A7-A346-BFA4-6AF4DC769FCA}"/>
              </a:ext>
            </a:extLst>
          </p:cNvPr>
          <p:cNvSpPr/>
          <p:nvPr/>
        </p:nvSpPr>
        <p:spPr>
          <a:xfrm rot="5400000">
            <a:off x="6033902" y="3473909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4B79F12F-952D-3047-A79E-9D7193AC1478}"/>
              </a:ext>
            </a:extLst>
          </p:cNvPr>
          <p:cNvSpPr/>
          <p:nvPr/>
        </p:nvSpPr>
        <p:spPr>
          <a:xfrm>
            <a:off x="6292990" y="3704422"/>
            <a:ext cx="382235" cy="315186"/>
          </a:xfrm>
          <a:custGeom>
            <a:avLst/>
            <a:gdLst>
              <a:gd name="connsiteX0" fmla="*/ 307902 w 606227"/>
              <a:gd name="connsiteY0" fmla="*/ 194055 h 499886"/>
              <a:gd name="connsiteX1" fmla="*/ 419305 w 606227"/>
              <a:gd name="connsiteY1" fmla="*/ 242224 h 499886"/>
              <a:gd name="connsiteX2" fmla="*/ 460955 w 606227"/>
              <a:gd name="connsiteY2" fmla="*/ 343954 h 499886"/>
              <a:gd name="connsiteX3" fmla="*/ 517800 w 606227"/>
              <a:gd name="connsiteY3" fmla="*/ 323297 h 499886"/>
              <a:gd name="connsiteX4" fmla="*/ 606227 w 606227"/>
              <a:gd name="connsiteY4" fmla="*/ 411592 h 499886"/>
              <a:gd name="connsiteX5" fmla="*/ 517800 w 606227"/>
              <a:gd name="connsiteY5" fmla="*/ 499886 h 499886"/>
              <a:gd name="connsiteX6" fmla="*/ 314493 w 606227"/>
              <a:gd name="connsiteY6" fmla="*/ 499886 h 499886"/>
              <a:gd name="connsiteX7" fmla="*/ 307902 w 606227"/>
              <a:gd name="connsiteY7" fmla="*/ 499886 h 499886"/>
              <a:gd name="connsiteX8" fmla="*/ 162629 w 606227"/>
              <a:gd name="connsiteY8" fmla="*/ 499886 h 499886"/>
              <a:gd name="connsiteX9" fmla="*/ 108530 w 606227"/>
              <a:gd name="connsiteY9" fmla="*/ 445867 h 499886"/>
              <a:gd name="connsiteX10" fmla="*/ 161439 w 606227"/>
              <a:gd name="connsiteY10" fmla="*/ 391849 h 499886"/>
              <a:gd name="connsiteX11" fmla="*/ 154757 w 606227"/>
              <a:gd name="connsiteY11" fmla="*/ 346970 h 499886"/>
              <a:gd name="connsiteX12" fmla="*/ 175994 w 606227"/>
              <a:gd name="connsiteY12" fmla="*/ 269279 h 499886"/>
              <a:gd name="connsiteX13" fmla="*/ 307902 w 606227"/>
              <a:gd name="connsiteY13" fmla="*/ 194055 h 499886"/>
              <a:gd name="connsiteX14" fmla="*/ 175457 w 606227"/>
              <a:gd name="connsiteY14" fmla="*/ 0 h 499886"/>
              <a:gd name="connsiteX15" fmla="*/ 310277 w 606227"/>
              <a:gd name="connsiteY15" fmla="*/ 131897 h 499886"/>
              <a:gd name="connsiteX16" fmla="*/ 360342 w 606227"/>
              <a:gd name="connsiteY16" fmla="*/ 113707 h 499886"/>
              <a:gd name="connsiteX17" fmla="*/ 438140 w 606227"/>
              <a:gd name="connsiteY17" fmla="*/ 191493 h 499886"/>
              <a:gd name="connsiteX18" fmla="*/ 428530 w 606227"/>
              <a:gd name="connsiteY18" fmla="*/ 228969 h 499886"/>
              <a:gd name="connsiteX19" fmla="*/ 426241 w 606227"/>
              <a:gd name="connsiteY19" fmla="*/ 226592 h 499886"/>
              <a:gd name="connsiteX20" fmla="*/ 307805 w 606227"/>
              <a:gd name="connsiteY20" fmla="*/ 178239 h 499886"/>
              <a:gd name="connsiteX21" fmla="*/ 157884 w 606227"/>
              <a:gd name="connsiteY21" fmla="*/ 269278 h 499886"/>
              <a:gd name="connsiteX22" fmla="*/ 47686 w 606227"/>
              <a:gd name="connsiteY22" fmla="*/ 269278 h 499886"/>
              <a:gd name="connsiteX23" fmla="*/ 0 w 606227"/>
              <a:gd name="connsiteY23" fmla="*/ 221656 h 499886"/>
              <a:gd name="connsiteX24" fmla="*/ 46587 w 606227"/>
              <a:gd name="connsiteY24" fmla="*/ 174126 h 499886"/>
              <a:gd name="connsiteX25" fmla="*/ 40638 w 606227"/>
              <a:gd name="connsiteY25" fmla="*/ 134639 h 499886"/>
              <a:gd name="connsiteX26" fmla="*/ 175457 w 606227"/>
              <a:gd name="connsiteY26" fmla="*/ 0 h 4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6227" h="499886">
                <a:moveTo>
                  <a:pt x="307902" y="194055"/>
                </a:moveTo>
                <a:cubicBezTo>
                  <a:pt x="351840" y="194055"/>
                  <a:pt x="391385" y="212610"/>
                  <a:pt x="419305" y="242224"/>
                </a:cubicBezTo>
                <a:cubicBezTo>
                  <a:pt x="444478" y="268913"/>
                  <a:pt x="460131" y="304560"/>
                  <a:pt x="460955" y="343954"/>
                </a:cubicBezTo>
                <a:cubicBezTo>
                  <a:pt x="476333" y="331067"/>
                  <a:pt x="496106" y="323297"/>
                  <a:pt x="517800" y="323297"/>
                </a:cubicBezTo>
                <a:cubicBezTo>
                  <a:pt x="566591" y="323297"/>
                  <a:pt x="606227" y="362783"/>
                  <a:pt x="606227" y="411592"/>
                </a:cubicBezTo>
                <a:cubicBezTo>
                  <a:pt x="606227" y="460400"/>
                  <a:pt x="566591" y="499886"/>
                  <a:pt x="517800" y="499886"/>
                </a:cubicBezTo>
                <a:lnTo>
                  <a:pt x="314493" y="499886"/>
                </a:lnTo>
                <a:lnTo>
                  <a:pt x="307902" y="499886"/>
                </a:lnTo>
                <a:lnTo>
                  <a:pt x="162629" y="499886"/>
                </a:lnTo>
                <a:cubicBezTo>
                  <a:pt x="132788" y="499886"/>
                  <a:pt x="108530" y="475664"/>
                  <a:pt x="108530" y="445867"/>
                </a:cubicBezTo>
                <a:cubicBezTo>
                  <a:pt x="108530" y="416436"/>
                  <a:pt x="132147" y="392489"/>
                  <a:pt x="161439" y="391849"/>
                </a:cubicBezTo>
                <a:cubicBezTo>
                  <a:pt x="157046" y="377682"/>
                  <a:pt x="154757" y="362600"/>
                  <a:pt x="154757" y="346970"/>
                </a:cubicBezTo>
                <a:cubicBezTo>
                  <a:pt x="154757" y="318636"/>
                  <a:pt x="162538" y="292038"/>
                  <a:pt x="175994" y="269279"/>
                </a:cubicBezTo>
                <a:cubicBezTo>
                  <a:pt x="202632" y="224309"/>
                  <a:pt x="251697" y="194055"/>
                  <a:pt x="307902" y="194055"/>
                </a:cubicBezTo>
                <a:close/>
                <a:moveTo>
                  <a:pt x="175457" y="0"/>
                </a:moveTo>
                <a:cubicBezTo>
                  <a:pt x="249045" y="0"/>
                  <a:pt x="308812" y="58773"/>
                  <a:pt x="310277" y="131897"/>
                </a:cubicBezTo>
                <a:cubicBezTo>
                  <a:pt x="323823" y="120563"/>
                  <a:pt x="341213" y="113707"/>
                  <a:pt x="360342" y="113707"/>
                </a:cubicBezTo>
                <a:cubicBezTo>
                  <a:pt x="403268" y="113707"/>
                  <a:pt x="438140" y="148532"/>
                  <a:pt x="438140" y="191493"/>
                </a:cubicBezTo>
                <a:cubicBezTo>
                  <a:pt x="438140" y="205112"/>
                  <a:pt x="434662" y="217817"/>
                  <a:pt x="428530" y="228969"/>
                </a:cubicBezTo>
                <a:cubicBezTo>
                  <a:pt x="427797" y="228146"/>
                  <a:pt x="426974" y="227323"/>
                  <a:pt x="426241" y="226592"/>
                </a:cubicBezTo>
                <a:cubicBezTo>
                  <a:pt x="394390" y="195423"/>
                  <a:pt x="352379" y="178239"/>
                  <a:pt x="307805" y="178239"/>
                </a:cubicBezTo>
                <a:cubicBezTo>
                  <a:pt x="242730" y="178239"/>
                  <a:pt x="186166" y="215258"/>
                  <a:pt x="157884" y="269278"/>
                </a:cubicBezTo>
                <a:lnTo>
                  <a:pt x="47686" y="269278"/>
                </a:lnTo>
                <a:cubicBezTo>
                  <a:pt x="21326" y="269278"/>
                  <a:pt x="0" y="247981"/>
                  <a:pt x="0" y="221656"/>
                </a:cubicBezTo>
                <a:cubicBezTo>
                  <a:pt x="0" y="195789"/>
                  <a:pt x="20777" y="174674"/>
                  <a:pt x="46587" y="174126"/>
                </a:cubicBezTo>
                <a:cubicBezTo>
                  <a:pt x="42743" y="161603"/>
                  <a:pt x="40638" y="148350"/>
                  <a:pt x="40638" y="134639"/>
                </a:cubicBezTo>
                <a:cubicBezTo>
                  <a:pt x="40638" y="60236"/>
                  <a:pt x="101046" y="0"/>
                  <a:pt x="1754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72912424-1A7D-0C47-8418-D4FB1EE288DB}"/>
              </a:ext>
            </a:extLst>
          </p:cNvPr>
          <p:cNvSpPr/>
          <p:nvPr/>
        </p:nvSpPr>
        <p:spPr>
          <a:xfrm rot="5400000">
            <a:off x="6033902" y="4914788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Oval 30">
            <a:extLst>
              <a:ext uri="{FF2B5EF4-FFF2-40B4-BE49-F238E27FC236}">
                <a16:creationId xmlns:a16="http://schemas.microsoft.com/office/drawing/2014/main" id="{7D152011-06A7-E048-8E7F-FD1C6C06924E}"/>
              </a:ext>
            </a:extLst>
          </p:cNvPr>
          <p:cNvSpPr/>
          <p:nvPr/>
        </p:nvSpPr>
        <p:spPr>
          <a:xfrm>
            <a:off x="6300658" y="5111777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71060B08-A720-1943-8320-28F21982ADCD}"/>
              </a:ext>
            </a:extLst>
          </p:cNvPr>
          <p:cNvSpPr txBox="1"/>
          <p:nvPr/>
        </p:nvSpPr>
        <p:spPr>
          <a:xfrm>
            <a:off x="7153534" y="2142890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项目的成本主要集中在人工费用上，服务器、域名、美工等占较小比例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使用微信开发成本基本相同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7EC0F1A7-CA90-C143-8814-3EE9C3F3A03C}"/>
              </a:ext>
            </a:extLst>
          </p:cNvPr>
          <p:cNvSpPr txBox="1"/>
          <p:nvPr/>
        </p:nvSpPr>
        <p:spPr>
          <a:xfrm>
            <a:off x="7153534" y="3664733"/>
            <a:ext cx="4076056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现在，页游游戏用户明显较以前减少，用户低龄化明显，游戏市场偏小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144129E8-DC7F-D542-B560-C64500573182}"/>
              </a:ext>
            </a:extLst>
          </p:cNvPr>
          <p:cNvSpPr txBox="1"/>
          <p:nvPr/>
        </p:nvSpPr>
        <p:spPr>
          <a:xfrm>
            <a:off x="7198636" y="5244612"/>
            <a:ext cx="4076056" cy="620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网站的初期推广困难，需要大量的资金进行宣传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34990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3.3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58934" y="1582786"/>
            <a:ext cx="57631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端开发的</a:t>
            </a:r>
            <a:endParaRPr lang="en-US" altLang="zh-CN" sz="5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54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530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01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7384" y="1621444"/>
            <a:ext cx="5710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项目计划与可行性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276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5500" y="38100"/>
            <a:ext cx="2044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可行性分析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92344" y="2814521"/>
            <a:ext cx="1650885" cy="4043479"/>
            <a:chOff x="9192344" y="3337683"/>
            <a:chExt cx="1650885" cy="404347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4" name="对角圆角矩形 13"/>
            <p:cNvSpPr/>
            <p:nvPr/>
          </p:nvSpPr>
          <p:spPr>
            <a:xfrm>
              <a:off x="9192344" y="3337683"/>
              <a:ext cx="1650885" cy="1650885"/>
            </a:xfrm>
            <a:prstGeom prst="round2DiagRect">
              <a:avLst>
                <a:gd name="adj1" fmla="val 34619"/>
                <a:gd name="adj2" fmla="val 0"/>
              </a:avLst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92344" y="4662263"/>
              <a:ext cx="0" cy="2718899"/>
            </a:xfrm>
            <a:prstGeom prst="line">
              <a:avLst/>
            </a:prstGeom>
            <a:noFill/>
            <a:ln w="254000">
              <a:solidFill>
                <a:srgbClr val="A3D3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887293" y="3570171"/>
            <a:ext cx="1914525" cy="3287829"/>
            <a:chOff x="6887293" y="4093333"/>
            <a:chExt cx="1914525" cy="3287829"/>
          </a:xfrm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0" name="对角圆角矩形 19"/>
            <p:cNvSpPr/>
            <p:nvPr/>
          </p:nvSpPr>
          <p:spPr>
            <a:xfrm flipH="1">
              <a:off x="6887293" y="4093333"/>
              <a:ext cx="1914525" cy="1914525"/>
            </a:xfrm>
            <a:prstGeom prst="round2DiagRect">
              <a:avLst>
                <a:gd name="adj1" fmla="val 37007"/>
                <a:gd name="adj2" fmla="val 0"/>
              </a:avLst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2"/>
            </p:cNvCxnSpPr>
            <p:nvPr/>
          </p:nvCxnSpPr>
          <p:spPr>
            <a:xfrm flipH="1">
              <a:off x="8800288" y="5050596"/>
              <a:ext cx="1530" cy="2330566"/>
            </a:xfrm>
            <a:prstGeom prst="line">
              <a:avLst/>
            </a:prstGeom>
            <a:noFill/>
            <a:ln w="279400">
              <a:solidFill>
                <a:srgbClr val="C8E0E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457210" y="2389021"/>
            <a:ext cx="1806039" cy="550822"/>
            <a:chOff x="5279" y="0"/>
            <a:chExt cx="2289121" cy="551092"/>
          </a:xfrm>
        </p:grpSpPr>
        <p:sp>
          <p:nvSpPr>
            <p:cNvPr id="62" name="矩形 61"/>
            <p:cNvSpPr/>
            <p:nvPr/>
          </p:nvSpPr>
          <p:spPr>
            <a:xfrm>
              <a:off x="5279" y="204558"/>
              <a:ext cx="2289121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Office</a:t>
              </a: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、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文档编写工具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8" name="组合 27"/>
          <p:cNvGrpSpPr/>
          <p:nvPr/>
        </p:nvGrpSpPr>
        <p:grpSpPr>
          <a:xfrm>
            <a:off x="668096" y="4722420"/>
            <a:ext cx="1558637" cy="526081"/>
            <a:chOff x="-7317" y="0"/>
            <a:chExt cx="1975543" cy="526340"/>
          </a:xfrm>
        </p:grpSpPr>
        <p:sp>
          <p:nvSpPr>
            <p:cNvPr id="59" name="矩形 58"/>
            <p:cNvSpPr/>
            <p:nvPr/>
          </p:nvSpPr>
          <p:spPr>
            <a:xfrm>
              <a:off x="-7317" y="254063"/>
              <a:ext cx="1975543" cy="2722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Axure RP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文本框 83"/>
            <p:cNvSpPr txBox="1"/>
            <p:nvPr/>
          </p:nvSpPr>
          <p:spPr>
            <a:xfrm>
              <a:off x="103604" y="0"/>
              <a:ext cx="1136449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界面设计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29" name="组合 28"/>
          <p:cNvGrpSpPr/>
          <p:nvPr/>
        </p:nvGrpSpPr>
        <p:grpSpPr>
          <a:xfrm>
            <a:off x="734671" y="2391249"/>
            <a:ext cx="1818408" cy="550459"/>
            <a:chOff x="-78" y="0"/>
            <a:chExt cx="2304799" cy="550731"/>
          </a:xfrm>
        </p:grpSpPr>
        <p:sp>
          <p:nvSpPr>
            <p:cNvPr id="56" name="矩形 55"/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flutter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文本框 83"/>
            <p:cNvSpPr txBox="1"/>
            <p:nvPr/>
          </p:nvSpPr>
          <p:spPr>
            <a:xfrm>
              <a:off x="103605" y="0"/>
              <a:ext cx="1526271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en-US" altLang="zh-CN" sz="1400" b="1" dirty="0">
                  <a:solidFill>
                    <a:srgbClr val="1C2E48"/>
                  </a:solidFill>
                </a:rPr>
                <a:t>APP</a:t>
              </a:r>
              <a:r>
                <a:rPr lang="zh-CN" altLang="en-US" sz="1400" b="1" dirty="0">
                  <a:solidFill>
                    <a:srgbClr val="1C2E48"/>
                  </a:solidFill>
                </a:rPr>
                <a:t>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1" name="组合 30"/>
          <p:cNvGrpSpPr/>
          <p:nvPr/>
        </p:nvGrpSpPr>
        <p:grpSpPr>
          <a:xfrm>
            <a:off x="4450973" y="4955891"/>
            <a:ext cx="1447305" cy="519546"/>
            <a:chOff x="-13" y="0"/>
            <a:chExt cx="1756038" cy="556816"/>
          </a:xfrm>
        </p:grpSpPr>
        <p:sp>
          <p:nvSpPr>
            <p:cNvPr id="50" name="矩形 49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Microsoft Project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项目管理工具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2" name="组合 31"/>
          <p:cNvGrpSpPr/>
          <p:nvPr/>
        </p:nvGrpSpPr>
        <p:grpSpPr>
          <a:xfrm>
            <a:off x="4442022" y="3876619"/>
            <a:ext cx="1335240" cy="556543"/>
            <a:chOff x="-13" y="0"/>
            <a:chExt cx="1692392" cy="556816"/>
          </a:xfrm>
        </p:grpSpPr>
        <p:sp>
          <p:nvSpPr>
            <p:cNvPr id="47" name="矩形 46"/>
            <p:cNvSpPr/>
            <p:nvPr/>
          </p:nvSpPr>
          <p:spPr>
            <a:xfrm>
              <a:off x="-13" y="222658"/>
              <a:ext cx="1520854" cy="3341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文本框 83"/>
            <p:cNvSpPr txBox="1"/>
            <p:nvPr/>
          </p:nvSpPr>
          <p:spPr>
            <a:xfrm>
              <a:off x="103604" y="0"/>
              <a:ext cx="1588775" cy="3068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配置管理工具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3" name="组合 32"/>
          <p:cNvGrpSpPr/>
          <p:nvPr/>
        </p:nvGrpSpPr>
        <p:grpSpPr>
          <a:xfrm>
            <a:off x="694770" y="5372054"/>
            <a:ext cx="1858309" cy="1251177"/>
            <a:chOff x="-12440" y="-607"/>
            <a:chExt cx="2355372" cy="1043086"/>
          </a:xfrm>
        </p:grpSpPr>
        <p:sp>
          <p:nvSpPr>
            <p:cNvPr id="44" name="矩形 43"/>
            <p:cNvSpPr/>
            <p:nvPr/>
          </p:nvSpPr>
          <p:spPr>
            <a:xfrm>
              <a:off x="-12440" y="256181"/>
              <a:ext cx="2355372" cy="7862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HTML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CSS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JavaScript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等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684530" eaLnBrk="1" hangingPunct="1">
                <a:lnSpc>
                  <a:spcPct val="150000"/>
                </a:lnSpc>
              </a:pPr>
              <a:endParaRPr lang="zh-CN" altLang="en-US" sz="1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文本框 83"/>
            <p:cNvSpPr txBox="1"/>
            <p:nvPr/>
          </p:nvSpPr>
          <p:spPr>
            <a:xfrm>
              <a:off x="105921" y="-607"/>
              <a:ext cx="1325636" cy="3114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  <a:latin typeface="Calibri" panose="020F0502020204030204" pitchFamily="34" charset="0"/>
                </a:rPr>
                <a:t>开发语言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82" name="文本框 81"/>
          <p:cNvSpPr txBox="1"/>
          <p:nvPr/>
        </p:nvSpPr>
        <p:spPr>
          <a:xfrm>
            <a:off x="-580525" y="709572"/>
            <a:ext cx="7044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基于网页端开发的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可行性分析</a:t>
            </a:r>
            <a:endParaRPr lang="zh-CN" altLang="en-US" sz="3200" b="1" baseline="30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4457210" y="5890245"/>
            <a:ext cx="1447305" cy="519546"/>
            <a:chOff x="-13" y="0"/>
            <a:chExt cx="1756038" cy="556816"/>
          </a:xfrm>
        </p:grpSpPr>
        <p:sp>
          <p:nvSpPr>
            <p:cNvPr id="87" name="矩形 86"/>
            <p:cNvSpPr/>
            <p:nvPr/>
          </p:nvSpPr>
          <p:spPr>
            <a:xfrm>
              <a:off x="-13" y="185529"/>
              <a:ext cx="1756038" cy="37128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腾讯云服务器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文本框 83"/>
            <p:cNvSpPr txBox="1"/>
            <p:nvPr/>
          </p:nvSpPr>
          <p:spPr>
            <a:xfrm>
              <a:off x="103604" y="0"/>
              <a:ext cx="1588775" cy="3287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服务器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89" name="直接连接符 88"/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89CC770-B5D1-4C41-B655-CAA85EF9F48E}"/>
              </a:ext>
            </a:extLst>
          </p:cNvPr>
          <p:cNvGrpSpPr/>
          <p:nvPr/>
        </p:nvGrpSpPr>
        <p:grpSpPr>
          <a:xfrm>
            <a:off x="734671" y="3140061"/>
            <a:ext cx="1818408" cy="550459"/>
            <a:chOff x="-78" y="0"/>
            <a:chExt cx="2304799" cy="55073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68E04FB-0B57-41C3-99B4-045855B4313E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Spring Boot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83">
              <a:extLst>
                <a:ext uri="{FF2B5EF4-FFF2-40B4-BE49-F238E27FC236}">
                  <a16:creationId xmlns:a16="http://schemas.microsoft.com/office/drawing/2014/main" id="{DAA3FC07-BF7E-484E-A668-CA80E513A722}"/>
                </a:ext>
              </a:extLst>
            </p:cNvPr>
            <p:cNvSpPr txBox="1"/>
            <p:nvPr/>
          </p:nvSpPr>
          <p:spPr>
            <a:xfrm>
              <a:off x="103605" y="0"/>
              <a:ext cx="1599415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后端开发工具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4F69894-6D1E-4086-A1F3-9CEACDDF0828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5C976CA-0A29-431C-B41D-14D971977DDF}"/>
              </a:ext>
            </a:extLst>
          </p:cNvPr>
          <p:cNvGrpSpPr/>
          <p:nvPr/>
        </p:nvGrpSpPr>
        <p:grpSpPr>
          <a:xfrm>
            <a:off x="694770" y="3976975"/>
            <a:ext cx="1818408" cy="550459"/>
            <a:chOff x="-78" y="0"/>
            <a:chExt cx="2304799" cy="550731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B9A4590-AECF-4F47-88D3-CD8836CA8766}"/>
                </a:ext>
              </a:extLst>
            </p:cNvPr>
            <p:cNvSpPr/>
            <p:nvPr/>
          </p:nvSpPr>
          <p:spPr>
            <a:xfrm>
              <a:off x="-78" y="204197"/>
              <a:ext cx="2304799" cy="3465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4530" eaLnBrk="1" hangingPunct="1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MySQL</a:t>
              </a:r>
              <a:endParaRPr lang="zh-CN" altLang="en-US" sz="1000" dirty="0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83">
              <a:extLst>
                <a:ext uri="{FF2B5EF4-FFF2-40B4-BE49-F238E27FC236}">
                  <a16:creationId xmlns:a16="http://schemas.microsoft.com/office/drawing/2014/main" id="{FA2872A4-569F-47A7-B63B-C4631F4D386C}"/>
                </a:ext>
              </a:extLst>
            </p:cNvPr>
            <p:cNvSpPr txBox="1"/>
            <p:nvPr/>
          </p:nvSpPr>
          <p:spPr>
            <a:xfrm>
              <a:off x="103605" y="0"/>
              <a:ext cx="916738" cy="3079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lvl="0" indent="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5930" lvl="1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3130" lvl="2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0330" lvl="3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7530" lvl="4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lvl="5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lvl="6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lvl="7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lvl="8" indent="1270" algn="l" defTabSz="91313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513080" eaLnBrk="1" hangingPunct="1"/>
              <a:r>
                <a:rPr lang="zh-CN" altLang="en-US" sz="1400" b="1" dirty="0">
                  <a:solidFill>
                    <a:srgbClr val="1C2E48"/>
                  </a:solidFill>
                </a:rPr>
                <a:t>数据库</a:t>
              </a:r>
              <a:endParaRPr lang="zh-CN" altLang="en-US" sz="1100" b="1" dirty="0">
                <a:solidFill>
                  <a:srgbClr val="1C2E48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DF3CB9C-C4AC-449C-B977-15DBF92CFADF}"/>
                </a:ext>
              </a:extLst>
            </p:cNvPr>
            <p:cNvCxnSpPr/>
            <p:nvPr/>
          </p:nvCxnSpPr>
          <p:spPr>
            <a:xfrm>
              <a:off x="103604" y="45691"/>
              <a:ext cx="0" cy="170228"/>
            </a:xfrm>
            <a:prstGeom prst="line">
              <a:avLst/>
            </a:prstGeom>
            <a:ln w="9525" cap="flat" cmpd="sng">
              <a:solidFill>
                <a:srgbClr val="1C2E48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47333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9"/>
          <p:cNvSpPr/>
          <p:nvPr/>
        </p:nvSpPr>
        <p:spPr>
          <a:xfrm>
            <a:off x="1218061" y="1423513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Oval 9"/>
          <p:cNvSpPr/>
          <p:nvPr/>
        </p:nvSpPr>
        <p:spPr>
          <a:xfrm>
            <a:off x="1598101" y="1743912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 rot="5400000">
            <a:off x="1051444" y="1030124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项目经验</a:t>
            </a:r>
          </a:p>
        </p:txBody>
      </p:sp>
      <p:sp>
        <p:nvSpPr>
          <p:cNvPr id="16" name="矩形 15"/>
          <p:cNvSpPr/>
          <p:nvPr/>
        </p:nvSpPr>
        <p:spPr>
          <a:xfrm>
            <a:off x="2771236" y="1156995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小组成员均没有使用</a:t>
            </a:r>
            <a:r>
              <a:rPr lang="en-US" altLang="zh-CN" dirty="0" err="1"/>
              <a:t>Fluter</a:t>
            </a:r>
            <a:r>
              <a:rPr lang="zh-CN" altLang="en-US" dirty="0"/>
              <a:t>的项目经验，学习成本较高</a:t>
            </a:r>
          </a:p>
        </p:txBody>
      </p:sp>
      <p:sp>
        <p:nvSpPr>
          <p:cNvPr id="20" name="矩形 19"/>
          <p:cNvSpPr/>
          <p:nvPr/>
        </p:nvSpPr>
        <p:spPr>
          <a:xfrm>
            <a:off x="2771236" y="3429000"/>
            <a:ext cx="5995670" cy="1076960"/>
          </a:xfrm>
          <a:prstGeom prst="rect">
            <a:avLst/>
          </a:prstGeom>
          <a:solidFill>
            <a:srgbClr val="7DC3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对软件内存没有空间限制</a:t>
            </a:r>
          </a:p>
        </p:txBody>
      </p:sp>
      <p:sp>
        <p:nvSpPr>
          <p:cNvPr id="21" name="六边形 20"/>
          <p:cNvSpPr/>
          <p:nvPr/>
        </p:nvSpPr>
        <p:spPr>
          <a:xfrm rot="5400000">
            <a:off x="1051444" y="3307877"/>
            <a:ext cx="1260000" cy="1260000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vert270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限制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4715" y="1143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技术可行性</a:t>
            </a:r>
          </a:p>
        </p:txBody>
      </p:sp>
      <p:sp>
        <p:nvSpPr>
          <p:cNvPr id="30" name="直角三角形 29"/>
          <p:cNvSpPr/>
          <p:nvPr/>
        </p:nvSpPr>
        <p:spPr>
          <a:xfrm rot="8097871">
            <a:off x="5368236" y="5907266"/>
            <a:ext cx="1914102" cy="1901468"/>
          </a:xfrm>
          <a:prstGeom prst="rtTriangle">
            <a:avLst/>
          </a:prstGeom>
          <a:solidFill>
            <a:srgbClr val="C8E0E0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直角三角形 31"/>
          <p:cNvSpPr/>
          <p:nvPr/>
        </p:nvSpPr>
        <p:spPr>
          <a:xfrm rot="8097871">
            <a:off x="3052035" y="5781506"/>
            <a:ext cx="2152988" cy="2152988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直角三角形 33"/>
          <p:cNvSpPr/>
          <p:nvPr/>
        </p:nvSpPr>
        <p:spPr>
          <a:xfrm rot="8097871">
            <a:off x="7457374" y="4763905"/>
            <a:ext cx="4188187" cy="418818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直角三角形 35"/>
          <p:cNvSpPr/>
          <p:nvPr/>
        </p:nvSpPr>
        <p:spPr>
          <a:xfrm rot="18895550">
            <a:off x="8929085" y="-1190848"/>
            <a:ext cx="2381696" cy="2381696"/>
          </a:xfrm>
          <a:prstGeom prst="rtTriangle">
            <a:avLst/>
          </a:prstGeom>
          <a:solidFill>
            <a:srgbClr val="66B5C4"/>
          </a:solidFill>
          <a:ln>
            <a:noFill/>
          </a:ln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43375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经济可行性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114320-7EE0-7E4E-875E-14D412CF6EBD}"/>
              </a:ext>
            </a:extLst>
          </p:cNvPr>
          <p:cNvSpPr/>
          <p:nvPr/>
        </p:nvSpPr>
        <p:spPr>
          <a:xfrm>
            <a:off x="1016000" y="1622738"/>
            <a:ext cx="4178300" cy="413036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C5BBDCA7-69AD-6A44-9E58-DC76D3AE4E26}"/>
              </a:ext>
            </a:extLst>
          </p:cNvPr>
          <p:cNvSpPr/>
          <p:nvPr/>
        </p:nvSpPr>
        <p:spPr>
          <a:xfrm rot="5400000">
            <a:off x="6033902" y="2033030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4E252AB0-FD39-E341-8FBA-F04A9A7E9752}"/>
              </a:ext>
            </a:extLst>
          </p:cNvPr>
          <p:cNvSpPr/>
          <p:nvPr/>
        </p:nvSpPr>
        <p:spPr>
          <a:xfrm>
            <a:off x="6292990" y="2230307"/>
            <a:ext cx="382235" cy="381658"/>
          </a:xfrm>
          <a:custGeom>
            <a:avLst/>
            <a:gdLst>
              <a:gd name="T0" fmla="*/ 3060 w 6120"/>
              <a:gd name="T1" fmla="*/ 0 h 6120"/>
              <a:gd name="T2" fmla="*/ 0 w 6120"/>
              <a:gd name="T3" fmla="*/ 3060 h 6120"/>
              <a:gd name="T4" fmla="*/ 3060 w 6120"/>
              <a:gd name="T5" fmla="*/ 6120 h 6120"/>
              <a:gd name="T6" fmla="*/ 6120 w 6120"/>
              <a:gd name="T7" fmla="*/ 3060 h 6120"/>
              <a:gd name="T8" fmla="*/ 3060 w 6120"/>
              <a:gd name="T9" fmla="*/ 0 h 6120"/>
              <a:gd name="T10" fmla="*/ 4635 w 6120"/>
              <a:gd name="T11" fmla="*/ 4862 h 6120"/>
              <a:gd name="T12" fmla="*/ 3060 w 6120"/>
              <a:gd name="T13" fmla="*/ 5453 h 6120"/>
              <a:gd name="T14" fmla="*/ 1486 w 6120"/>
              <a:gd name="T15" fmla="*/ 4862 h 6120"/>
              <a:gd name="T16" fmla="*/ 1416 w 6120"/>
              <a:gd name="T17" fmla="*/ 4655 h 6120"/>
              <a:gd name="T18" fmla="*/ 2632 w 6120"/>
              <a:gd name="T19" fmla="*/ 3147 h 6120"/>
              <a:gd name="T20" fmla="*/ 2107 w 6120"/>
              <a:gd name="T21" fmla="*/ 2147 h 6120"/>
              <a:gd name="T22" fmla="*/ 3060 w 6120"/>
              <a:gd name="T23" fmla="*/ 1027 h 6120"/>
              <a:gd name="T24" fmla="*/ 4013 w 6120"/>
              <a:gd name="T25" fmla="*/ 2147 h 6120"/>
              <a:gd name="T26" fmla="*/ 3488 w 6120"/>
              <a:gd name="T27" fmla="*/ 3147 h 6120"/>
              <a:gd name="T28" fmla="*/ 4705 w 6120"/>
              <a:gd name="T29" fmla="*/ 4654 h 6120"/>
              <a:gd name="T30" fmla="*/ 4635 w 6120"/>
              <a:gd name="T31" fmla="*/ 4862 h 6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0" h="6120">
                <a:moveTo>
                  <a:pt x="3060" y="0"/>
                </a:moveTo>
                <a:cubicBezTo>
                  <a:pt x="1367" y="0"/>
                  <a:pt x="0" y="1371"/>
                  <a:pt x="0" y="3060"/>
                </a:cubicBezTo>
                <a:cubicBezTo>
                  <a:pt x="0" y="4751"/>
                  <a:pt x="1370" y="6120"/>
                  <a:pt x="3060" y="6120"/>
                </a:cubicBezTo>
                <a:cubicBezTo>
                  <a:pt x="4758" y="6120"/>
                  <a:pt x="6120" y="4744"/>
                  <a:pt x="6120" y="3060"/>
                </a:cubicBezTo>
                <a:cubicBezTo>
                  <a:pt x="6120" y="1367"/>
                  <a:pt x="4748" y="0"/>
                  <a:pt x="3060" y="0"/>
                </a:cubicBezTo>
                <a:close/>
                <a:moveTo>
                  <a:pt x="4635" y="4862"/>
                </a:moveTo>
                <a:cubicBezTo>
                  <a:pt x="4198" y="5245"/>
                  <a:pt x="3645" y="5453"/>
                  <a:pt x="3060" y="5453"/>
                </a:cubicBezTo>
                <a:cubicBezTo>
                  <a:pt x="2475" y="5453"/>
                  <a:pt x="1922" y="5245"/>
                  <a:pt x="1486" y="4862"/>
                </a:cubicBezTo>
                <a:cubicBezTo>
                  <a:pt x="1427" y="4811"/>
                  <a:pt x="1400" y="4731"/>
                  <a:pt x="1416" y="4655"/>
                </a:cubicBezTo>
                <a:cubicBezTo>
                  <a:pt x="1566" y="3919"/>
                  <a:pt x="2035" y="3338"/>
                  <a:pt x="2632" y="3147"/>
                </a:cubicBezTo>
                <a:cubicBezTo>
                  <a:pt x="2320" y="2963"/>
                  <a:pt x="2107" y="2584"/>
                  <a:pt x="2107" y="2147"/>
                </a:cubicBezTo>
                <a:cubicBezTo>
                  <a:pt x="2107" y="1528"/>
                  <a:pt x="2533" y="1027"/>
                  <a:pt x="3060" y="1027"/>
                </a:cubicBezTo>
                <a:cubicBezTo>
                  <a:pt x="3587" y="1027"/>
                  <a:pt x="4013" y="1528"/>
                  <a:pt x="4013" y="2147"/>
                </a:cubicBezTo>
                <a:cubicBezTo>
                  <a:pt x="4013" y="2584"/>
                  <a:pt x="3800" y="2963"/>
                  <a:pt x="3488" y="3147"/>
                </a:cubicBezTo>
                <a:cubicBezTo>
                  <a:pt x="4085" y="3338"/>
                  <a:pt x="4554" y="3918"/>
                  <a:pt x="4705" y="4654"/>
                </a:cubicBezTo>
                <a:cubicBezTo>
                  <a:pt x="4720" y="4731"/>
                  <a:pt x="4694" y="4811"/>
                  <a:pt x="4635" y="4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72912424-1A7D-0C47-8418-D4FB1EE288DB}"/>
              </a:ext>
            </a:extLst>
          </p:cNvPr>
          <p:cNvSpPr/>
          <p:nvPr/>
        </p:nvSpPr>
        <p:spPr>
          <a:xfrm rot="5400000">
            <a:off x="6033902" y="4557472"/>
            <a:ext cx="900410" cy="776214"/>
          </a:xfrm>
          <a:prstGeom prst="hexagon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Oval 30">
            <a:extLst>
              <a:ext uri="{FF2B5EF4-FFF2-40B4-BE49-F238E27FC236}">
                <a16:creationId xmlns:a16="http://schemas.microsoft.com/office/drawing/2014/main" id="{7D152011-06A7-E048-8E7F-FD1C6C06924E}"/>
              </a:ext>
            </a:extLst>
          </p:cNvPr>
          <p:cNvSpPr/>
          <p:nvPr/>
        </p:nvSpPr>
        <p:spPr>
          <a:xfrm>
            <a:off x="6300658" y="4754461"/>
            <a:ext cx="366897" cy="3822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2376" h="606722">
                <a:moveTo>
                  <a:pt x="0" y="404481"/>
                </a:moveTo>
                <a:lnTo>
                  <a:pt x="76012" y="404481"/>
                </a:lnTo>
                <a:lnTo>
                  <a:pt x="76012" y="505601"/>
                </a:lnTo>
                <a:cubicBezTo>
                  <a:pt x="76012" y="519552"/>
                  <a:pt x="87316" y="530837"/>
                  <a:pt x="101291" y="530837"/>
                </a:cubicBezTo>
                <a:cubicBezTo>
                  <a:pt x="115265" y="530837"/>
                  <a:pt x="126658" y="519552"/>
                  <a:pt x="126658" y="505601"/>
                </a:cubicBezTo>
                <a:lnTo>
                  <a:pt x="126658" y="404481"/>
                </a:lnTo>
                <a:lnTo>
                  <a:pt x="151936" y="404481"/>
                </a:lnTo>
                <a:lnTo>
                  <a:pt x="151936" y="505601"/>
                </a:lnTo>
                <a:cubicBezTo>
                  <a:pt x="151936" y="519552"/>
                  <a:pt x="163240" y="530837"/>
                  <a:pt x="177214" y="530837"/>
                </a:cubicBezTo>
                <a:cubicBezTo>
                  <a:pt x="191277" y="530837"/>
                  <a:pt x="202581" y="519552"/>
                  <a:pt x="202581" y="505601"/>
                </a:cubicBezTo>
                <a:lnTo>
                  <a:pt x="202581" y="404481"/>
                </a:lnTo>
                <a:lnTo>
                  <a:pt x="227859" y="404481"/>
                </a:lnTo>
                <a:lnTo>
                  <a:pt x="227859" y="505601"/>
                </a:lnTo>
                <a:cubicBezTo>
                  <a:pt x="227859" y="519552"/>
                  <a:pt x="239163" y="530837"/>
                  <a:pt x="253226" y="530837"/>
                </a:cubicBezTo>
                <a:cubicBezTo>
                  <a:pt x="267200" y="530837"/>
                  <a:pt x="278504" y="519552"/>
                  <a:pt x="278504" y="505601"/>
                </a:cubicBezTo>
                <a:lnTo>
                  <a:pt x="278504" y="404481"/>
                </a:lnTo>
                <a:lnTo>
                  <a:pt x="303872" y="404481"/>
                </a:lnTo>
                <a:lnTo>
                  <a:pt x="303872" y="505601"/>
                </a:lnTo>
                <a:cubicBezTo>
                  <a:pt x="303872" y="519552"/>
                  <a:pt x="315176" y="530837"/>
                  <a:pt x="329150" y="530837"/>
                </a:cubicBezTo>
                <a:cubicBezTo>
                  <a:pt x="343124" y="530837"/>
                  <a:pt x="354428" y="519552"/>
                  <a:pt x="354428" y="505601"/>
                </a:cubicBezTo>
                <a:lnTo>
                  <a:pt x="354428" y="404481"/>
                </a:lnTo>
                <a:lnTo>
                  <a:pt x="379795" y="404481"/>
                </a:lnTo>
                <a:lnTo>
                  <a:pt x="379795" y="505601"/>
                </a:lnTo>
                <a:cubicBezTo>
                  <a:pt x="379795" y="519552"/>
                  <a:pt x="391099" y="530837"/>
                  <a:pt x="405073" y="530837"/>
                </a:cubicBezTo>
                <a:cubicBezTo>
                  <a:pt x="419136" y="530837"/>
                  <a:pt x="430440" y="519552"/>
                  <a:pt x="430440" y="505601"/>
                </a:cubicBezTo>
                <a:lnTo>
                  <a:pt x="430440" y="404481"/>
                </a:lnTo>
                <a:lnTo>
                  <a:pt x="455718" y="404481"/>
                </a:lnTo>
                <a:lnTo>
                  <a:pt x="455718" y="505601"/>
                </a:lnTo>
                <a:cubicBezTo>
                  <a:pt x="455718" y="519552"/>
                  <a:pt x="467022" y="530837"/>
                  <a:pt x="481085" y="530837"/>
                </a:cubicBezTo>
                <a:cubicBezTo>
                  <a:pt x="495060" y="530837"/>
                  <a:pt x="506364" y="519552"/>
                  <a:pt x="506364" y="505601"/>
                </a:cubicBezTo>
                <a:lnTo>
                  <a:pt x="506364" y="404481"/>
                </a:lnTo>
                <a:lnTo>
                  <a:pt x="582376" y="404481"/>
                </a:lnTo>
                <a:lnTo>
                  <a:pt x="582376" y="581397"/>
                </a:lnTo>
                <a:cubicBezTo>
                  <a:pt x="582376" y="595348"/>
                  <a:pt x="570983" y="606722"/>
                  <a:pt x="557009" y="606722"/>
                </a:cubicBezTo>
                <a:lnTo>
                  <a:pt x="25367" y="606722"/>
                </a:lnTo>
                <a:cubicBezTo>
                  <a:pt x="11304" y="606722"/>
                  <a:pt x="0" y="595348"/>
                  <a:pt x="0" y="581397"/>
                </a:cubicBezTo>
                <a:close/>
                <a:moveTo>
                  <a:pt x="405086" y="0"/>
                </a:moveTo>
                <a:cubicBezTo>
                  <a:pt x="419149" y="0"/>
                  <a:pt x="430454" y="11287"/>
                  <a:pt x="430454" y="25239"/>
                </a:cubicBezTo>
                <a:cubicBezTo>
                  <a:pt x="430454" y="81051"/>
                  <a:pt x="384969" y="126375"/>
                  <a:pt x="329160" y="126375"/>
                </a:cubicBezTo>
                <a:cubicBezTo>
                  <a:pt x="310468" y="126375"/>
                  <a:pt x="294357" y="136595"/>
                  <a:pt x="285545" y="151704"/>
                </a:cubicBezTo>
                <a:lnTo>
                  <a:pt x="478074" y="151704"/>
                </a:lnTo>
                <a:cubicBezTo>
                  <a:pt x="535575" y="151704"/>
                  <a:pt x="582305" y="198361"/>
                  <a:pt x="582305" y="255772"/>
                </a:cubicBezTo>
                <a:lnTo>
                  <a:pt x="582305" y="353886"/>
                </a:lnTo>
                <a:lnTo>
                  <a:pt x="0" y="353886"/>
                </a:lnTo>
                <a:lnTo>
                  <a:pt x="0" y="255772"/>
                </a:lnTo>
                <a:cubicBezTo>
                  <a:pt x="0" y="198361"/>
                  <a:pt x="46819" y="151704"/>
                  <a:pt x="104320" y="151704"/>
                </a:cubicBezTo>
                <a:lnTo>
                  <a:pt x="231516" y="151704"/>
                </a:lnTo>
                <a:cubicBezTo>
                  <a:pt x="242820" y="108157"/>
                  <a:pt x="282073" y="75807"/>
                  <a:pt x="329160" y="75807"/>
                </a:cubicBezTo>
                <a:cubicBezTo>
                  <a:pt x="357109" y="75807"/>
                  <a:pt x="379807" y="53145"/>
                  <a:pt x="379807" y="25239"/>
                </a:cubicBezTo>
                <a:cubicBezTo>
                  <a:pt x="379807" y="11287"/>
                  <a:pt x="391111" y="0"/>
                  <a:pt x="4050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71060B08-A720-1943-8320-28F21982ADCD}"/>
              </a:ext>
            </a:extLst>
          </p:cNvPr>
          <p:cNvSpPr txBox="1"/>
          <p:nvPr/>
        </p:nvSpPr>
        <p:spPr>
          <a:xfrm>
            <a:off x="7153534" y="2010702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项目的成本主要集中在人工费用上，服务器、域名、美工等占较小比例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使用微信开发成本基本相同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144129E8-DC7F-D542-B560-C64500573182}"/>
              </a:ext>
            </a:extLst>
          </p:cNvPr>
          <p:cNvSpPr txBox="1"/>
          <p:nvPr/>
        </p:nvSpPr>
        <p:spPr>
          <a:xfrm>
            <a:off x="7198636" y="4635268"/>
            <a:ext cx="4076056" cy="953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 defTabSz="1219170">
              <a:lnSpc>
                <a:spcPts val="1600"/>
              </a:lnSpc>
              <a:defRPr sz="1253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09585" defTabSz="1219170">
              <a:defRPr sz="2400"/>
            </a:lvl2pPr>
            <a:lvl3pPr marL="1219170" defTabSz="1219170">
              <a:defRPr sz="2400"/>
            </a:lvl3pPr>
            <a:lvl4pPr marL="1828754" defTabSz="1219170">
              <a:defRPr sz="2400"/>
            </a:lvl4pPr>
            <a:lvl5pPr marL="2438339" defTabSz="1219170">
              <a:defRPr sz="2400"/>
            </a:lvl5pPr>
            <a:lvl6pPr marL="3047924" defTabSz="1219170">
              <a:defRPr sz="2400"/>
            </a:lvl6pPr>
            <a:lvl7pPr marL="3657509" defTabSz="1219170">
              <a:defRPr sz="2400"/>
            </a:lvl7pPr>
            <a:lvl8pPr marL="4267093" defTabSz="1219170">
              <a:defRPr sz="2400"/>
            </a:lvl8pPr>
            <a:lvl9pPr marL="4876678" defTabSz="1219170">
              <a:defRPr sz="2400"/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现在，手游市场用户庞大，但是游戏游戏种类数量太多，网站的初期推广及其困难，需要大量的资金进行宣传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460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Chapter 3.4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39846" y="1582786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三种可行性方案的比较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743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比较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22F1081D-E75E-4EE5-93EB-F29D82F8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079902"/>
              </p:ext>
            </p:extLst>
          </p:nvPr>
        </p:nvGraphicFramePr>
        <p:xfrm>
          <a:off x="1172464" y="1021418"/>
          <a:ext cx="9754616" cy="4602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654">
                  <a:extLst>
                    <a:ext uri="{9D8B030D-6E8A-4147-A177-3AD203B41FA5}">
                      <a16:colId xmlns:a16="http://schemas.microsoft.com/office/drawing/2014/main" val="4243197973"/>
                    </a:ext>
                  </a:extLst>
                </a:gridCol>
                <a:gridCol w="2438654">
                  <a:extLst>
                    <a:ext uri="{9D8B030D-6E8A-4147-A177-3AD203B41FA5}">
                      <a16:colId xmlns:a16="http://schemas.microsoft.com/office/drawing/2014/main" val="1060509841"/>
                    </a:ext>
                  </a:extLst>
                </a:gridCol>
                <a:gridCol w="2438654">
                  <a:extLst>
                    <a:ext uri="{9D8B030D-6E8A-4147-A177-3AD203B41FA5}">
                      <a16:colId xmlns:a16="http://schemas.microsoft.com/office/drawing/2014/main" val="240210266"/>
                    </a:ext>
                  </a:extLst>
                </a:gridCol>
                <a:gridCol w="2438654">
                  <a:extLst>
                    <a:ext uri="{9D8B030D-6E8A-4147-A177-3AD203B41FA5}">
                      <a16:colId xmlns:a16="http://schemas.microsoft.com/office/drawing/2014/main" val="3440642813"/>
                    </a:ext>
                  </a:extLst>
                </a:gridCol>
              </a:tblGrid>
              <a:tr h="100364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微信开发者工具开发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网页端开发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端开发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821112"/>
                  </a:ext>
                </a:extLst>
              </a:tr>
              <a:tr h="198537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技术可行性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软件规模将收到限制，需要学习微信开发者工具，有一定的成本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需要学习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vue.js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和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Spring Boot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等开发框架，有较高的学习成本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需要学习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flutter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，学习成本较高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059534"/>
                  </a:ext>
                </a:extLst>
              </a:tr>
              <a:tr h="1613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经济可行性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只要完成初期用户的积累，就可以获得一定的收益和推广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初期需要投入较大的资金进行推广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初期需要投入较大的资金进行推广</a:t>
                      </a:r>
                    </a:p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6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2745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847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SWOT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分析</a:t>
            </a:r>
          </a:p>
        </p:txBody>
      </p:sp>
      <p:sp>
        <p:nvSpPr>
          <p:cNvPr id="13" name="îSḻïḍê">
            <a:extLst>
              <a:ext uri="{FF2B5EF4-FFF2-40B4-BE49-F238E27FC236}">
                <a16:creationId xmlns:a16="http://schemas.microsoft.com/office/drawing/2014/main" id="{016E39BF-2781-4CB8-8391-427DF51A2FA9}"/>
              </a:ext>
            </a:extLst>
          </p:cNvPr>
          <p:cNvSpPr/>
          <p:nvPr/>
        </p:nvSpPr>
        <p:spPr>
          <a:xfrm>
            <a:off x="5561164" y="2728551"/>
            <a:ext cx="1018789" cy="1018789"/>
          </a:xfrm>
          <a:prstGeom prst="ellipse">
            <a:avLst/>
          </a:pr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iSľiḑé">
            <a:extLst>
              <a:ext uri="{FF2B5EF4-FFF2-40B4-BE49-F238E27FC236}">
                <a16:creationId xmlns:a16="http://schemas.microsoft.com/office/drawing/2014/main" id="{1B38D3C1-7544-4D8B-A5A7-CB2B74D4C98D}"/>
              </a:ext>
            </a:extLst>
          </p:cNvPr>
          <p:cNvSpPr/>
          <p:nvPr/>
        </p:nvSpPr>
        <p:spPr>
          <a:xfrm>
            <a:off x="5802905" y="2960060"/>
            <a:ext cx="535308" cy="555772"/>
          </a:xfrm>
          <a:custGeom>
            <a:avLst/>
            <a:gdLst>
              <a:gd name="connsiteX0" fmla="*/ 332623 w 583294"/>
              <a:gd name="connsiteY0" fmla="*/ 296967 h 605593"/>
              <a:gd name="connsiteX1" fmla="*/ 316983 w 583294"/>
              <a:gd name="connsiteY1" fmla="*/ 302537 h 605593"/>
              <a:gd name="connsiteX2" fmla="*/ 311624 w 583294"/>
              <a:gd name="connsiteY2" fmla="*/ 308872 h 605593"/>
              <a:gd name="connsiteX3" fmla="*/ 311624 w 583294"/>
              <a:gd name="connsiteY3" fmla="*/ 325036 h 605593"/>
              <a:gd name="connsiteX4" fmla="*/ 309108 w 583294"/>
              <a:gd name="connsiteY4" fmla="*/ 326784 h 605593"/>
              <a:gd name="connsiteX5" fmla="*/ 307467 w 583294"/>
              <a:gd name="connsiteY5" fmla="*/ 331698 h 605593"/>
              <a:gd name="connsiteX6" fmla="*/ 311077 w 583294"/>
              <a:gd name="connsiteY6" fmla="*/ 366102 h 605593"/>
              <a:gd name="connsiteX7" fmla="*/ 315780 w 583294"/>
              <a:gd name="connsiteY7" fmla="*/ 371673 h 605593"/>
              <a:gd name="connsiteX8" fmla="*/ 317530 w 583294"/>
              <a:gd name="connsiteY8" fmla="*/ 371891 h 605593"/>
              <a:gd name="connsiteX9" fmla="*/ 322670 w 583294"/>
              <a:gd name="connsiteY9" fmla="*/ 369379 h 605593"/>
              <a:gd name="connsiteX10" fmla="*/ 340826 w 583294"/>
              <a:gd name="connsiteY10" fmla="*/ 345242 h 605593"/>
              <a:gd name="connsiteX11" fmla="*/ 342139 w 583294"/>
              <a:gd name="connsiteY11" fmla="*/ 341310 h 605593"/>
              <a:gd name="connsiteX12" fmla="*/ 342139 w 583294"/>
              <a:gd name="connsiteY12" fmla="*/ 302646 h 605593"/>
              <a:gd name="connsiteX13" fmla="*/ 339076 w 583294"/>
              <a:gd name="connsiteY13" fmla="*/ 297076 h 605593"/>
              <a:gd name="connsiteX14" fmla="*/ 332623 w 583294"/>
              <a:gd name="connsiteY14" fmla="*/ 296967 h 605593"/>
              <a:gd name="connsiteX15" fmla="*/ 250702 w 583294"/>
              <a:gd name="connsiteY15" fmla="*/ 296967 h 605593"/>
              <a:gd name="connsiteX16" fmla="*/ 244249 w 583294"/>
              <a:gd name="connsiteY16" fmla="*/ 297076 h 605593"/>
              <a:gd name="connsiteX17" fmla="*/ 241187 w 583294"/>
              <a:gd name="connsiteY17" fmla="*/ 302646 h 605593"/>
              <a:gd name="connsiteX18" fmla="*/ 241077 w 583294"/>
              <a:gd name="connsiteY18" fmla="*/ 341310 h 605593"/>
              <a:gd name="connsiteX19" fmla="*/ 242390 w 583294"/>
              <a:gd name="connsiteY19" fmla="*/ 345242 h 605593"/>
              <a:gd name="connsiteX20" fmla="*/ 260655 w 583294"/>
              <a:gd name="connsiteY20" fmla="*/ 369379 h 605593"/>
              <a:gd name="connsiteX21" fmla="*/ 265796 w 583294"/>
              <a:gd name="connsiteY21" fmla="*/ 371891 h 605593"/>
              <a:gd name="connsiteX22" fmla="*/ 267546 w 583294"/>
              <a:gd name="connsiteY22" fmla="*/ 371673 h 605593"/>
              <a:gd name="connsiteX23" fmla="*/ 272249 w 583294"/>
              <a:gd name="connsiteY23" fmla="*/ 366102 h 605593"/>
              <a:gd name="connsiteX24" fmla="*/ 275858 w 583294"/>
              <a:gd name="connsiteY24" fmla="*/ 331698 h 605593"/>
              <a:gd name="connsiteX25" fmla="*/ 274218 w 583294"/>
              <a:gd name="connsiteY25" fmla="*/ 326674 h 605593"/>
              <a:gd name="connsiteX26" fmla="*/ 271702 w 583294"/>
              <a:gd name="connsiteY26" fmla="*/ 325036 h 605593"/>
              <a:gd name="connsiteX27" fmla="*/ 271702 w 583294"/>
              <a:gd name="connsiteY27" fmla="*/ 308872 h 605593"/>
              <a:gd name="connsiteX28" fmla="*/ 266343 w 583294"/>
              <a:gd name="connsiteY28" fmla="*/ 302537 h 605593"/>
              <a:gd name="connsiteX29" fmla="*/ 250702 w 583294"/>
              <a:gd name="connsiteY29" fmla="*/ 296967 h 605593"/>
              <a:gd name="connsiteX30" fmla="*/ 30625 w 583294"/>
              <a:gd name="connsiteY30" fmla="*/ 270619 h 605593"/>
              <a:gd name="connsiteX31" fmla="*/ 94718 w 583294"/>
              <a:gd name="connsiteY31" fmla="*/ 270619 h 605593"/>
              <a:gd name="connsiteX32" fmla="*/ 125343 w 583294"/>
              <a:gd name="connsiteY32" fmla="*/ 301200 h 605593"/>
              <a:gd name="connsiteX33" fmla="*/ 293999 w 583294"/>
              <a:gd name="connsiteY33" fmla="*/ 469616 h 605593"/>
              <a:gd name="connsiteX34" fmla="*/ 462654 w 583294"/>
              <a:gd name="connsiteY34" fmla="*/ 301200 h 605593"/>
              <a:gd name="connsiteX35" fmla="*/ 493279 w 583294"/>
              <a:gd name="connsiteY35" fmla="*/ 270619 h 605593"/>
              <a:gd name="connsiteX36" fmla="*/ 552669 w 583294"/>
              <a:gd name="connsiteY36" fmla="*/ 270619 h 605593"/>
              <a:gd name="connsiteX37" fmla="*/ 583294 w 583294"/>
              <a:gd name="connsiteY37" fmla="*/ 301200 h 605593"/>
              <a:gd name="connsiteX38" fmla="*/ 552669 w 583294"/>
              <a:gd name="connsiteY38" fmla="*/ 331782 h 605593"/>
              <a:gd name="connsiteX39" fmla="*/ 521935 w 583294"/>
              <a:gd name="connsiteY39" fmla="*/ 331782 h 605593"/>
              <a:gd name="connsiteX40" fmla="*/ 478513 w 583294"/>
              <a:gd name="connsiteY40" fmla="*/ 438052 h 605593"/>
              <a:gd name="connsiteX41" fmla="*/ 504982 w 583294"/>
              <a:gd name="connsiteY41" fmla="*/ 464592 h 605593"/>
              <a:gd name="connsiteX42" fmla="*/ 504982 w 583294"/>
              <a:gd name="connsiteY42" fmla="*/ 507842 h 605593"/>
              <a:gd name="connsiteX43" fmla="*/ 483326 w 583294"/>
              <a:gd name="connsiteY43" fmla="*/ 516798 h 605593"/>
              <a:gd name="connsiteX44" fmla="*/ 461670 w 583294"/>
              <a:gd name="connsiteY44" fmla="*/ 507842 h 605593"/>
              <a:gd name="connsiteX45" fmla="*/ 435638 w 583294"/>
              <a:gd name="connsiteY45" fmla="*/ 481957 h 605593"/>
              <a:gd name="connsiteX46" fmla="*/ 322327 w 583294"/>
              <a:gd name="connsiteY46" fmla="*/ 529140 h 605593"/>
              <a:gd name="connsiteX47" fmla="*/ 322327 w 583294"/>
              <a:gd name="connsiteY47" fmla="*/ 575012 h 605593"/>
              <a:gd name="connsiteX48" fmla="*/ 291592 w 583294"/>
              <a:gd name="connsiteY48" fmla="*/ 605593 h 605593"/>
              <a:gd name="connsiteX49" fmla="*/ 260967 w 583294"/>
              <a:gd name="connsiteY49" fmla="*/ 575012 h 605593"/>
              <a:gd name="connsiteX50" fmla="*/ 260967 w 583294"/>
              <a:gd name="connsiteY50" fmla="*/ 528485 h 605593"/>
              <a:gd name="connsiteX51" fmla="*/ 149624 w 583294"/>
              <a:gd name="connsiteY51" fmla="*/ 479882 h 605593"/>
              <a:gd name="connsiteX52" fmla="*/ 121624 w 583294"/>
              <a:gd name="connsiteY52" fmla="*/ 507842 h 605593"/>
              <a:gd name="connsiteX53" fmla="*/ 99968 w 583294"/>
              <a:gd name="connsiteY53" fmla="*/ 516798 h 605593"/>
              <a:gd name="connsiteX54" fmla="*/ 78312 w 583294"/>
              <a:gd name="connsiteY54" fmla="*/ 507842 h 605593"/>
              <a:gd name="connsiteX55" fmla="*/ 78312 w 583294"/>
              <a:gd name="connsiteY55" fmla="*/ 464592 h 605593"/>
              <a:gd name="connsiteX56" fmla="*/ 107515 w 583294"/>
              <a:gd name="connsiteY56" fmla="*/ 435430 h 605593"/>
              <a:gd name="connsiteX57" fmla="*/ 66062 w 583294"/>
              <a:gd name="connsiteY57" fmla="*/ 331782 h 605593"/>
              <a:gd name="connsiteX58" fmla="*/ 30625 w 583294"/>
              <a:gd name="connsiteY58" fmla="*/ 331782 h 605593"/>
              <a:gd name="connsiteX59" fmla="*/ 0 w 583294"/>
              <a:gd name="connsiteY59" fmla="*/ 301200 h 605593"/>
              <a:gd name="connsiteX60" fmla="*/ 30625 w 583294"/>
              <a:gd name="connsiteY60" fmla="*/ 270619 h 605593"/>
              <a:gd name="connsiteX61" fmla="*/ 260655 w 583294"/>
              <a:gd name="connsiteY61" fmla="*/ 122871 h 605593"/>
              <a:gd name="connsiteX62" fmla="*/ 215703 w 583294"/>
              <a:gd name="connsiteY62" fmla="*/ 134776 h 605593"/>
              <a:gd name="connsiteX63" fmla="*/ 212093 w 583294"/>
              <a:gd name="connsiteY63" fmla="*/ 140565 h 605593"/>
              <a:gd name="connsiteX64" fmla="*/ 212093 w 583294"/>
              <a:gd name="connsiteY64" fmla="*/ 152142 h 605593"/>
              <a:gd name="connsiteX65" fmla="*/ 209468 w 583294"/>
              <a:gd name="connsiteY65" fmla="*/ 152142 h 605593"/>
              <a:gd name="connsiteX66" fmla="*/ 203015 w 583294"/>
              <a:gd name="connsiteY66" fmla="*/ 158586 h 605593"/>
              <a:gd name="connsiteX67" fmla="*/ 203015 w 583294"/>
              <a:gd name="connsiteY67" fmla="*/ 169289 h 605593"/>
              <a:gd name="connsiteX68" fmla="*/ 205969 w 583294"/>
              <a:gd name="connsiteY68" fmla="*/ 174641 h 605593"/>
              <a:gd name="connsiteX69" fmla="*/ 212203 w 583294"/>
              <a:gd name="connsiteY69" fmla="*/ 178791 h 605593"/>
              <a:gd name="connsiteX70" fmla="*/ 212640 w 583294"/>
              <a:gd name="connsiteY70" fmla="*/ 181413 h 605593"/>
              <a:gd name="connsiteX71" fmla="*/ 235828 w 583294"/>
              <a:gd name="connsiteY71" fmla="*/ 235039 h 605593"/>
              <a:gd name="connsiteX72" fmla="*/ 274218 w 583294"/>
              <a:gd name="connsiteY72" fmla="*/ 268242 h 605593"/>
              <a:gd name="connsiteX73" fmla="*/ 309108 w 583294"/>
              <a:gd name="connsiteY73" fmla="*/ 268242 h 605593"/>
              <a:gd name="connsiteX74" fmla="*/ 347498 w 583294"/>
              <a:gd name="connsiteY74" fmla="*/ 235039 h 605593"/>
              <a:gd name="connsiteX75" fmla="*/ 370685 w 583294"/>
              <a:gd name="connsiteY75" fmla="*/ 181413 h 605593"/>
              <a:gd name="connsiteX76" fmla="*/ 371123 w 583294"/>
              <a:gd name="connsiteY76" fmla="*/ 178791 h 605593"/>
              <a:gd name="connsiteX77" fmla="*/ 377357 w 583294"/>
              <a:gd name="connsiteY77" fmla="*/ 174641 h 605593"/>
              <a:gd name="connsiteX78" fmla="*/ 380310 w 583294"/>
              <a:gd name="connsiteY78" fmla="*/ 169289 h 605593"/>
              <a:gd name="connsiteX79" fmla="*/ 380310 w 583294"/>
              <a:gd name="connsiteY79" fmla="*/ 158586 h 605593"/>
              <a:gd name="connsiteX80" fmla="*/ 373857 w 583294"/>
              <a:gd name="connsiteY80" fmla="*/ 152142 h 605593"/>
              <a:gd name="connsiteX81" fmla="*/ 370248 w 583294"/>
              <a:gd name="connsiteY81" fmla="*/ 152142 h 605593"/>
              <a:gd name="connsiteX82" fmla="*/ 368279 w 583294"/>
              <a:gd name="connsiteY82" fmla="*/ 149958 h 605593"/>
              <a:gd name="connsiteX83" fmla="*/ 362045 w 583294"/>
              <a:gd name="connsiteY83" fmla="*/ 149521 h 605593"/>
              <a:gd name="connsiteX84" fmla="*/ 336451 w 583294"/>
              <a:gd name="connsiteY84" fmla="*/ 155309 h 605593"/>
              <a:gd name="connsiteX85" fmla="*/ 296749 w 583294"/>
              <a:gd name="connsiteY85" fmla="*/ 137288 h 605593"/>
              <a:gd name="connsiteX86" fmla="*/ 260655 w 583294"/>
              <a:gd name="connsiteY86" fmla="*/ 122871 h 605593"/>
              <a:gd name="connsiteX87" fmla="*/ 275311 w 583294"/>
              <a:gd name="connsiteY87" fmla="*/ 0 h 605593"/>
              <a:gd name="connsiteX88" fmla="*/ 308014 w 583294"/>
              <a:gd name="connsiteY88" fmla="*/ 0 h 605593"/>
              <a:gd name="connsiteX89" fmla="*/ 409185 w 583294"/>
              <a:gd name="connsiteY89" fmla="*/ 101027 h 605593"/>
              <a:gd name="connsiteX90" fmla="*/ 409185 w 583294"/>
              <a:gd name="connsiteY90" fmla="*/ 132701 h 605593"/>
              <a:gd name="connsiteX91" fmla="*/ 414982 w 583294"/>
              <a:gd name="connsiteY91" fmla="*/ 150722 h 605593"/>
              <a:gd name="connsiteX92" fmla="*/ 414982 w 583294"/>
              <a:gd name="connsiteY92" fmla="*/ 173331 h 605593"/>
              <a:gd name="connsiteX93" fmla="*/ 403826 w 583294"/>
              <a:gd name="connsiteY93" fmla="*/ 197140 h 605593"/>
              <a:gd name="connsiteX94" fmla="*/ 397263 w 583294"/>
              <a:gd name="connsiteY94" fmla="*/ 214288 h 605593"/>
              <a:gd name="connsiteX95" fmla="*/ 375498 w 583294"/>
              <a:gd name="connsiteY95" fmla="*/ 255136 h 605593"/>
              <a:gd name="connsiteX96" fmla="*/ 360732 w 583294"/>
              <a:gd name="connsiteY96" fmla="*/ 273922 h 605593"/>
              <a:gd name="connsiteX97" fmla="*/ 371670 w 583294"/>
              <a:gd name="connsiteY97" fmla="*/ 287574 h 605593"/>
              <a:gd name="connsiteX98" fmla="*/ 432919 w 583294"/>
              <a:gd name="connsiteY98" fmla="*/ 306141 h 605593"/>
              <a:gd name="connsiteX99" fmla="*/ 294014 w 583294"/>
              <a:gd name="connsiteY99" fmla="*/ 433272 h 605593"/>
              <a:gd name="connsiteX100" fmla="*/ 154891 w 583294"/>
              <a:gd name="connsiteY100" fmla="*/ 304721 h 605593"/>
              <a:gd name="connsiteX101" fmla="*/ 211656 w 583294"/>
              <a:gd name="connsiteY101" fmla="*/ 287574 h 605593"/>
              <a:gd name="connsiteX102" fmla="*/ 222593 w 583294"/>
              <a:gd name="connsiteY102" fmla="*/ 273922 h 605593"/>
              <a:gd name="connsiteX103" fmla="*/ 207828 w 583294"/>
              <a:gd name="connsiteY103" fmla="*/ 255136 h 605593"/>
              <a:gd name="connsiteX104" fmla="*/ 186063 w 583294"/>
              <a:gd name="connsiteY104" fmla="*/ 214288 h 605593"/>
              <a:gd name="connsiteX105" fmla="*/ 179500 w 583294"/>
              <a:gd name="connsiteY105" fmla="*/ 197140 h 605593"/>
              <a:gd name="connsiteX106" fmla="*/ 168344 w 583294"/>
              <a:gd name="connsiteY106" fmla="*/ 173331 h 605593"/>
              <a:gd name="connsiteX107" fmla="*/ 168344 w 583294"/>
              <a:gd name="connsiteY107" fmla="*/ 150722 h 605593"/>
              <a:gd name="connsiteX108" fmla="*/ 174141 w 583294"/>
              <a:gd name="connsiteY108" fmla="*/ 132701 h 605593"/>
              <a:gd name="connsiteX109" fmla="*/ 174141 w 583294"/>
              <a:gd name="connsiteY109" fmla="*/ 101027 h 605593"/>
              <a:gd name="connsiteX110" fmla="*/ 275311 w 583294"/>
              <a:gd name="connsiteY110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83294" h="605593">
                <a:moveTo>
                  <a:pt x="332623" y="296967"/>
                </a:moveTo>
                <a:cubicBezTo>
                  <a:pt x="327373" y="299697"/>
                  <a:pt x="322123" y="301663"/>
                  <a:pt x="316983" y="302537"/>
                </a:cubicBezTo>
                <a:cubicBezTo>
                  <a:pt x="313811" y="303083"/>
                  <a:pt x="311624" y="305814"/>
                  <a:pt x="311624" y="308872"/>
                </a:cubicBezTo>
                <a:lnTo>
                  <a:pt x="311624" y="325036"/>
                </a:lnTo>
                <a:cubicBezTo>
                  <a:pt x="310639" y="325364"/>
                  <a:pt x="309874" y="326019"/>
                  <a:pt x="309108" y="326784"/>
                </a:cubicBezTo>
                <a:cubicBezTo>
                  <a:pt x="307905" y="328094"/>
                  <a:pt x="307358" y="329951"/>
                  <a:pt x="307467" y="331698"/>
                </a:cubicBezTo>
                <a:lnTo>
                  <a:pt x="311077" y="366102"/>
                </a:lnTo>
                <a:cubicBezTo>
                  <a:pt x="311295" y="368724"/>
                  <a:pt x="313155" y="371017"/>
                  <a:pt x="315780" y="371673"/>
                </a:cubicBezTo>
                <a:cubicBezTo>
                  <a:pt x="316327" y="371891"/>
                  <a:pt x="316983" y="371891"/>
                  <a:pt x="317530" y="371891"/>
                </a:cubicBezTo>
                <a:cubicBezTo>
                  <a:pt x="319498" y="371891"/>
                  <a:pt x="321467" y="371017"/>
                  <a:pt x="322670" y="369379"/>
                </a:cubicBezTo>
                <a:lnTo>
                  <a:pt x="340826" y="345242"/>
                </a:lnTo>
                <a:cubicBezTo>
                  <a:pt x="341701" y="344149"/>
                  <a:pt x="342139" y="342730"/>
                  <a:pt x="342139" y="341310"/>
                </a:cubicBezTo>
                <a:lnTo>
                  <a:pt x="342139" y="302646"/>
                </a:lnTo>
                <a:cubicBezTo>
                  <a:pt x="342139" y="300353"/>
                  <a:pt x="340936" y="298277"/>
                  <a:pt x="339076" y="297076"/>
                </a:cubicBezTo>
                <a:cubicBezTo>
                  <a:pt x="337108" y="295984"/>
                  <a:pt x="334701" y="295875"/>
                  <a:pt x="332623" y="296967"/>
                </a:cubicBezTo>
                <a:close/>
                <a:moveTo>
                  <a:pt x="250702" y="296967"/>
                </a:moveTo>
                <a:cubicBezTo>
                  <a:pt x="248624" y="295875"/>
                  <a:pt x="246218" y="295984"/>
                  <a:pt x="244249" y="297076"/>
                </a:cubicBezTo>
                <a:cubicBezTo>
                  <a:pt x="242281" y="298277"/>
                  <a:pt x="241187" y="300353"/>
                  <a:pt x="241187" y="302646"/>
                </a:cubicBezTo>
                <a:lnTo>
                  <a:pt x="241077" y="341310"/>
                </a:lnTo>
                <a:cubicBezTo>
                  <a:pt x="241077" y="342730"/>
                  <a:pt x="241624" y="344149"/>
                  <a:pt x="242390" y="345242"/>
                </a:cubicBezTo>
                <a:lnTo>
                  <a:pt x="260655" y="369379"/>
                </a:lnTo>
                <a:cubicBezTo>
                  <a:pt x="261859" y="371017"/>
                  <a:pt x="263827" y="371891"/>
                  <a:pt x="265796" y="371891"/>
                </a:cubicBezTo>
                <a:cubicBezTo>
                  <a:pt x="266343" y="371891"/>
                  <a:pt x="266999" y="371891"/>
                  <a:pt x="267546" y="371673"/>
                </a:cubicBezTo>
                <a:cubicBezTo>
                  <a:pt x="270171" y="371017"/>
                  <a:pt x="272030" y="368833"/>
                  <a:pt x="272249" y="366102"/>
                </a:cubicBezTo>
                <a:lnTo>
                  <a:pt x="275858" y="331698"/>
                </a:lnTo>
                <a:cubicBezTo>
                  <a:pt x="275968" y="329951"/>
                  <a:pt x="275421" y="328094"/>
                  <a:pt x="274218" y="326674"/>
                </a:cubicBezTo>
                <a:cubicBezTo>
                  <a:pt x="273452" y="326019"/>
                  <a:pt x="272687" y="325364"/>
                  <a:pt x="271702" y="325036"/>
                </a:cubicBezTo>
                <a:lnTo>
                  <a:pt x="271702" y="308872"/>
                </a:lnTo>
                <a:cubicBezTo>
                  <a:pt x="271702" y="305814"/>
                  <a:pt x="269515" y="303083"/>
                  <a:pt x="266343" y="302537"/>
                </a:cubicBezTo>
                <a:cubicBezTo>
                  <a:pt x="261202" y="301663"/>
                  <a:pt x="255952" y="299697"/>
                  <a:pt x="250702" y="296967"/>
                </a:cubicBezTo>
                <a:close/>
                <a:moveTo>
                  <a:pt x="30625" y="270619"/>
                </a:moveTo>
                <a:lnTo>
                  <a:pt x="94718" y="270619"/>
                </a:lnTo>
                <a:cubicBezTo>
                  <a:pt x="111562" y="270619"/>
                  <a:pt x="125343" y="284271"/>
                  <a:pt x="125343" y="301200"/>
                </a:cubicBezTo>
                <a:cubicBezTo>
                  <a:pt x="125343" y="394036"/>
                  <a:pt x="201030" y="469616"/>
                  <a:pt x="293999" y="469616"/>
                </a:cubicBezTo>
                <a:cubicBezTo>
                  <a:pt x="386967" y="469616"/>
                  <a:pt x="462654" y="394036"/>
                  <a:pt x="462654" y="301200"/>
                </a:cubicBezTo>
                <a:cubicBezTo>
                  <a:pt x="462654" y="284271"/>
                  <a:pt x="476326" y="270619"/>
                  <a:pt x="493279" y="270619"/>
                </a:cubicBezTo>
                <a:lnTo>
                  <a:pt x="552669" y="270619"/>
                </a:lnTo>
                <a:cubicBezTo>
                  <a:pt x="569622" y="270619"/>
                  <a:pt x="583294" y="284271"/>
                  <a:pt x="583294" y="301200"/>
                </a:cubicBezTo>
                <a:cubicBezTo>
                  <a:pt x="583294" y="318129"/>
                  <a:pt x="569622" y="331782"/>
                  <a:pt x="552669" y="331782"/>
                </a:cubicBezTo>
                <a:lnTo>
                  <a:pt x="521935" y="331782"/>
                </a:lnTo>
                <a:cubicBezTo>
                  <a:pt x="516576" y="371319"/>
                  <a:pt x="501263" y="407579"/>
                  <a:pt x="478513" y="438052"/>
                </a:cubicBezTo>
                <a:lnTo>
                  <a:pt x="504982" y="464592"/>
                </a:lnTo>
                <a:cubicBezTo>
                  <a:pt x="516904" y="476497"/>
                  <a:pt x="516904" y="495937"/>
                  <a:pt x="504982" y="507842"/>
                </a:cubicBezTo>
                <a:cubicBezTo>
                  <a:pt x="498966" y="513849"/>
                  <a:pt x="491091" y="516798"/>
                  <a:pt x="483326" y="516798"/>
                </a:cubicBezTo>
                <a:cubicBezTo>
                  <a:pt x="475451" y="516798"/>
                  <a:pt x="467576" y="513849"/>
                  <a:pt x="461670" y="507842"/>
                </a:cubicBezTo>
                <a:lnTo>
                  <a:pt x="435638" y="481957"/>
                </a:lnTo>
                <a:cubicBezTo>
                  <a:pt x="403592" y="507078"/>
                  <a:pt x="364764" y="523897"/>
                  <a:pt x="322327" y="529140"/>
                </a:cubicBezTo>
                <a:lnTo>
                  <a:pt x="322327" y="575012"/>
                </a:lnTo>
                <a:cubicBezTo>
                  <a:pt x="322327" y="591832"/>
                  <a:pt x="308545" y="605593"/>
                  <a:pt x="291592" y="605593"/>
                </a:cubicBezTo>
                <a:cubicBezTo>
                  <a:pt x="274749" y="605593"/>
                  <a:pt x="260967" y="591832"/>
                  <a:pt x="260967" y="575012"/>
                </a:cubicBezTo>
                <a:lnTo>
                  <a:pt x="260967" y="528485"/>
                </a:lnTo>
                <a:cubicBezTo>
                  <a:pt x="219186" y="522478"/>
                  <a:pt x="181015" y="505221"/>
                  <a:pt x="149624" y="479882"/>
                </a:cubicBezTo>
                <a:lnTo>
                  <a:pt x="121624" y="507842"/>
                </a:lnTo>
                <a:cubicBezTo>
                  <a:pt x="115718" y="513849"/>
                  <a:pt x="107843" y="516798"/>
                  <a:pt x="99968" y="516798"/>
                </a:cubicBezTo>
                <a:cubicBezTo>
                  <a:pt x="92093" y="516798"/>
                  <a:pt x="84328" y="513849"/>
                  <a:pt x="78312" y="507842"/>
                </a:cubicBezTo>
                <a:cubicBezTo>
                  <a:pt x="66281" y="495937"/>
                  <a:pt x="66281" y="476497"/>
                  <a:pt x="78312" y="464592"/>
                </a:cubicBezTo>
                <a:lnTo>
                  <a:pt x="107515" y="435430"/>
                </a:lnTo>
                <a:cubicBezTo>
                  <a:pt x="85859" y="405504"/>
                  <a:pt x="71203" y="370117"/>
                  <a:pt x="66062" y="331782"/>
                </a:cubicBezTo>
                <a:lnTo>
                  <a:pt x="30625" y="331782"/>
                </a:lnTo>
                <a:cubicBezTo>
                  <a:pt x="13672" y="331782"/>
                  <a:pt x="0" y="318129"/>
                  <a:pt x="0" y="301200"/>
                </a:cubicBezTo>
                <a:cubicBezTo>
                  <a:pt x="0" y="284271"/>
                  <a:pt x="13672" y="270619"/>
                  <a:pt x="30625" y="270619"/>
                </a:cubicBezTo>
                <a:close/>
                <a:moveTo>
                  <a:pt x="260655" y="122871"/>
                </a:moveTo>
                <a:cubicBezTo>
                  <a:pt x="242390" y="122871"/>
                  <a:pt x="224671" y="130298"/>
                  <a:pt x="215703" y="134776"/>
                </a:cubicBezTo>
                <a:cubicBezTo>
                  <a:pt x="213515" y="135868"/>
                  <a:pt x="212093" y="138162"/>
                  <a:pt x="212093" y="140565"/>
                </a:cubicBezTo>
                <a:lnTo>
                  <a:pt x="212093" y="152142"/>
                </a:lnTo>
                <a:lnTo>
                  <a:pt x="209468" y="152142"/>
                </a:lnTo>
                <a:cubicBezTo>
                  <a:pt x="205859" y="152142"/>
                  <a:pt x="203015" y="154982"/>
                  <a:pt x="203015" y="158586"/>
                </a:cubicBezTo>
                <a:lnTo>
                  <a:pt x="203015" y="169289"/>
                </a:lnTo>
                <a:cubicBezTo>
                  <a:pt x="203015" y="171474"/>
                  <a:pt x="204109" y="173440"/>
                  <a:pt x="205969" y="174641"/>
                </a:cubicBezTo>
                <a:lnTo>
                  <a:pt x="212203" y="178791"/>
                </a:lnTo>
                <a:lnTo>
                  <a:pt x="212640" y="181413"/>
                </a:lnTo>
                <a:cubicBezTo>
                  <a:pt x="214609" y="196922"/>
                  <a:pt x="223359" y="216909"/>
                  <a:pt x="235828" y="235039"/>
                </a:cubicBezTo>
                <a:cubicBezTo>
                  <a:pt x="251687" y="257975"/>
                  <a:pt x="266562" y="268242"/>
                  <a:pt x="274218" y="268242"/>
                </a:cubicBezTo>
                <a:lnTo>
                  <a:pt x="309108" y="268242"/>
                </a:lnTo>
                <a:cubicBezTo>
                  <a:pt x="316764" y="268242"/>
                  <a:pt x="331639" y="257975"/>
                  <a:pt x="347498" y="235039"/>
                </a:cubicBezTo>
                <a:cubicBezTo>
                  <a:pt x="359967" y="216909"/>
                  <a:pt x="368717" y="196922"/>
                  <a:pt x="370685" y="181413"/>
                </a:cubicBezTo>
                <a:lnTo>
                  <a:pt x="371123" y="178791"/>
                </a:lnTo>
                <a:lnTo>
                  <a:pt x="377357" y="174641"/>
                </a:lnTo>
                <a:cubicBezTo>
                  <a:pt x="379217" y="173440"/>
                  <a:pt x="380310" y="171474"/>
                  <a:pt x="380310" y="169289"/>
                </a:cubicBezTo>
                <a:lnTo>
                  <a:pt x="380310" y="158586"/>
                </a:lnTo>
                <a:cubicBezTo>
                  <a:pt x="380310" y="154982"/>
                  <a:pt x="377357" y="152142"/>
                  <a:pt x="373857" y="152142"/>
                </a:cubicBezTo>
                <a:lnTo>
                  <a:pt x="370248" y="152142"/>
                </a:lnTo>
                <a:cubicBezTo>
                  <a:pt x="369810" y="151268"/>
                  <a:pt x="369045" y="150504"/>
                  <a:pt x="368279" y="149958"/>
                </a:cubicBezTo>
                <a:cubicBezTo>
                  <a:pt x="366420" y="148756"/>
                  <a:pt x="364014" y="148538"/>
                  <a:pt x="362045" y="149521"/>
                </a:cubicBezTo>
                <a:cubicBezTo>
                  <a:pt x="353404" y="153343"/>
                  <a:pt x="344764" y="155309"/>
                  <a:pt x="336451" y="155309"/>
                </a:cubicBezTo>
                <a:cubicBezTo>
                  <a:pt x="321686" y="155309"/>
                  <a:pt x="308342" y="149302"/>
                  <a:pt x="296749" y="137288"/>
                </a:cubicBezTo>
                <a:cubicBezTo>
                  <a:pt x="287452" y="127786"/>
                  <a:pt x="275311" y="122871"/>
                  <a:pt x="260655" y="122871"/>
                </a:cubicBezTo>
                <a:close/>
                <a:moveTo>
                  <a:pt x="275311" y="0"/>
                </a:moveTo>
                <a:lnTo>
                  <a:pt x="308014" y="0"/>
                </a:lnTo>
                <a:cubicBezTo>
                  <a:pt x="363795" y="0"/>
                  <a:pt x="409185" y="45326"/>
                  <a:pt x="409185" y="101027"/>
                </a:cubicBezTo>
                <a:lnTo>
                  <a:pt x="409185" y="132701"/>
                </a:lnTo>
                <a:cubicBezTo>
                  <a:pt x="412904" y="137944"/>
                  <a:pt x="414982" y="144278"/>
                  <a:pt x="414982" y="150722"/>
                </a:cubicBezTo>
                <a:lnTo>
                  <a:pt x="414982" y="173331"/>
                </a:lnTo>
                <a:cubicBezTo>
                  <a:pt x="414982" y="182505"/>
                  <a:pt x="410826" y="191352"/>
                  <a:pt x="403826" y="197140"/>
                </a:cubicBezTo>
                <a:cubicBezTo>
                  <a:pt x="402076" y="202820"/>
                  <a:pt x="399888" y="208608"/>
                  <a:pt x="397263" y="214288"/>
                </a:cubicBezTo>
                <a:cubicBezTo>
                  <a:pt x="392013" y="227940"/>
                  <a:pt x="384576" y="242029"/>
                  <a:pt x="375498" y="255136"/>
                </a:cubicBezTo>
                <a:cubicBezTo>
                  <a:pt x="371670" y="260706"/>
                  <a:pt x="366639" y="267368"/>
                  <a:pt x="360732" y="273922"/>
                </a:cubicBezTo>
                <a:cubicBezTo>
                  <a:pt x="366092" y="277853"/>
                  <a:pt x="370029" y="282331"/>
                  <a:pt x="371670" y="287574"/>
                </a:cubicBezTo>
                <a:lnTo>
                  <a:pt x="432919" y="306141"/>
                </a:lnTo>
                <a:cubicBezTo>
                  <a:pt x="426685" y="377243"/>
                  <a:pt x="366748" y="433272"/>
                  <a:pt x="294014" y="433272"/>
                </a:cubicBezTo>
                <a:cubicBezTo>
                  <a:pt x="220734" y="433272"/>
                  <a:pt x="160469" y="376478"/>
                  <a:pt x="154891" y="304721"/>
                </a:cubicBezTo>
                <a:lnTo>
                  <a:pt x="211656" y="287574"/>
                </a:lnTo>
                <a:cubicBezTo>
                  <a:pt x="213297" y="282331"/>
                  <a:pt x="217234" y="277853"/>
                  <a:pt x="222593" y="273922"/>
                </a:cubicBezTo>
                <a:cubicBezTo>
                  <a:pt x="216687" y="267368"/>
                  <a:pt x="211656" y="260706"/>
                  <a:pt x="207828" y="255136"/>
                </a:cubicBezTo>
                <a:cubicBezTo>
                  <a:pt x="198750" y="242029"/>
                  <a:pt x="191312" y="227940"/>
                  <a:pt x="186063" y="214288"/>
                </a:cubicBezTo>
                <a:cubicBezTo>
                  <a:pt x="183438" y="208608"/>
                  <a:pt x="181250" y="202820"/>
                  <a:pt x="179500" y="197140"/>
                </a:cubicBezTo>
                <a:cubicBezTo>
                  <a:pt x="172500" y="191242"/>
                  <a:pt x="168344" y="182505"/>
                  <a:pt x="168344" y="173331"/>
                </a:cubicBezTo>
                <a:lnTo>
                  <a:pt x="168344" y="150722"/>
                </a:lnTo>
                <a:cubicBezTo>
                  <a:pt x="168344" y="144278"/>
                  <a:pt x="170422" y="137944"/>
                  <a:pt x="174141" y="132701"/>
                </a:cubicBezTo>
                <a:lnTo>
                  <a:pt x="174141" y="101027"/>
                </a:lnTo>
                <a:cubicBezTo>
                  <a:pt x="174141" y="45326"/>
                  <a:pt x="219531" y="0"/>
                  <a:pt x="27531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AF413DAF-DB9C-4FFD-8D08-FF039DB74F3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343892" y="2511279"/>
            <a:ext cx="366470" cy="3664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24">
            <a:extLst>
              <a:ext uri="{FF2B5EF4-FFF2-40B4-BE49-F238E27FC236}">
                <a16:creationId xmlns:a16="http://schemas.microsoft.com/office/drawing/2014/main" id="{58AA5B93-5ACE-4719-A70F-DDC8ED35F81A}"/>
              </a:ext>
            </a:extLst>
          </p:cNvPr>
          <p:cNvCxnSpPr>
            <a:stCxn id="13" idx="5"/>
          </p:cNvCxnSpPr>
          <p:nvPr/>
        </p:nvCxnSpPr>
        <p:spPr>
          <a:xfrm>
            <a:off x="6430755" y="3598142"/>
            <a:ext cx="319602" cy="32069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25">
            <a:extLst>
              <a:ext uri="{FF2B5EF4-FFF2-40B4-BE49-F238E27FC236}">
                <a16:creationId xmlns:a16="http://schemas.microsoft.com/office/drawing/2014/main" id="{B0C5CD0E-9B51-4B02-9910-D9463D4BA4EA}"/>
              </a:ext>
            </a:extLst>
          </p:cNvPr>
          <p:cNvCxnSpPr>
            <a:stCxn id="13" idx="7"/>
          </p:cNvCxnSpPr>
          <p:nvPr/>
        </p:nvCxnSpPr>
        <p:spPr>
          <a:xfrm flipV="1">
            <a:off x="6430755" y="2506073"/>
            <a:ext cx="329414" cy="37167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26">
            <a:extLst>
              <a:ext uri="{FF2B5EF4-FFF2-40B4-BE49-F238E27FC236}">
                <a16:creationId xmlns:a16="http://schemas.microsoft.com/office/drawing/2014/main" id="{095B22D6-597B-49F9-85B9-08BB403F8E35}"/>
              </a:ext>
            </a:extLst>
          </p:cNvPr>
          <p:cNvCxnSpPr/>
          <p:nvPr/>
        </p:nvCxnSpPr>
        <p:spPr>
          <a:xfrm flipV="1">
            <a:off x="6579953" y="3237946"/>
            <a:ext cx="1637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27">
            <a:extLst>
              <a:ext uri="{FF2B5EF4-FFF2-40B4-BE49-F238E27FC236}">
                <a16:creationId xmlns:a16="http://schemas.microsoft.com/office/drawing/2014/main" id="{7AD92C87-B32D-419E-86F8-B212A3C21E16}"/>
              </a:ext>
            </a:extLst>
          </p:cNvPr>
          <p:cNvCxnSpPr>
            <a:stCxn id="13" idx="3"/>
          </p:cNvCxnSpPr>
          <p:nvPr/>
        </p:nvCxnSpPr>
        <p:spPr>
          <a:xfrm flipH="1">
            <a:off x="5343892" y="3598142"/>
            <a:ext cx="366470" cy="3606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8">
            <a:extLst>
              <a:ext uri="{FF2B5EF4-FFF2-40B4-BE49-F238E27FC236}">
                <a16:creationId xmlns:a16="http://schemas.microsoft.com/office/drawing/2014/main" id="{26AA5319-0239-461D-8D47-B6E987BD715B}"/>
              </a:ext>
            </a:extLst>
          </p:cNvPr>
          <p:cNvCxnSpPr/>
          <p:nvPr/>
        </p:nvCxnSpPr>
        <p:spPr>
          <a:xfrm flipH="1" flipV="1">
            <a:off x="5371208" y="3237946"/>
            <a:ext cx="18995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9">
            <a:extLst>
              <a:ext uri="{FF2B5EF4-FFF2-40B4-BE49-F238E27FC236}">
                <a16:creationId xmlns:a16="http://schemas.microsoft.com/office/drawing/2014/main" id="{85D4CE34-8155-41B1-8594-6ACBA2C59DFC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6067653" y="2568684"/>
            <a:ext cx="0" cy="15986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id="{55E3A324-B2FD-466A-8C93-548E42CD5895}"/>
              </a:ext>
            </a:extLst>
          </p:cNvPr>
          <p:cNvCxnSpPr>
            <a:stCxn id="13" idx="4"/>
          </p:cNvCxnSpPr>
          <p:nvPr/>
        </p:nvCxnSpPr>
        <p:spPr>
          <a:xfrm flipH="1">
            <a:off x="6066201" y="3747340"/>
            <a:ext cx="0" cy="17149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ṥ1îḓe">
            <a:extLst>
              <a:ext uri="{FF2B5EF4-FFF2-40B4-BE49-F238E27FC236}">
                <a16:creationId xmlns:a16="http://schemas.microsoft.com/office/drawing/2014/main" id="{C5B3E785-B7F6-4A1A-A0D6-EF486A665BCB}"/>
              </a:ext>
            </a:extLst>
          </p:cNvPr>
          <p:cNvSpPr/>
          <p:nvPr/>
        </p:nvSpPr>
        <p:spPr bwMode="auto">
          <a:xfrm>
            <a:off x="5618572" y="3865785"/>
            <a:ext cx="898162" cy="683068"/>
          </a:xfrm>
          <a:custGeom>
            <a:avLst/>
            <a:gdLst>
              <a:gd name="T0" fmla="*/ 647 w 647"/>
              <a:gd name="T1" fmla="*/ 413 h 492"/>
              <a:gd name="T2" fmla="*/ 647 w 647"/>
              <a:gd name="T3" fmla="*/ 413 h 492"/>
              <a:gd name="T4" fmla="*/ 0 w 647"/>
              <a:gd name="T5" fmla="*/ 415 h 492"/>
              <a:gd name="T6" fmla="*/ 153 w 647"/>
              <a:gd name="T7" fmla="*/ 1 h 492"/>
              <a:gd name="T8" fmla="*/ 492 w 647"/>
              <a:gd name="T9" fmla="*/ 0 h 492"/>
              <a:gd name="T10" fmla="*/ 492 w 647"/>
              <a:gd name="T11" fmla="*/ 0 h 492"/>
              <a:gd name="T12" fmla="*/ 647 w 647"/>
              <a:gd name="T13" fmla="*/ 413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647" y="413"/>
                </a:moveTo>
                <a:cubicBezTo>
                  <a:pt x="647" y="413"/>
                  <a:pt x="647" y="413"/>
                  <a:pt x="647" y="413"/>
                </a:cubicBezTo>
                <a:cubicBezTo>
                  <a:pt x="439" y="491"/>
                  <a:pt x="209" y="492"/>
                  <a:pt x="0" y="415"/>
                </a:cubicBezTo>
                <a:cubicBezTo>
                  <a:pt x="153" y="1"/>
                  <a:pt x="153" y="1"/>
                  <a:pt x="153" y="1"/>
                </a:cubicBezTo>
                <a:cubicBezTo>
                  <a:pt x="263" y="41"/>
                  <a:pt x="383" y="41"/>
                  <a:pt x="492" y="0"/>
                </a:cubicBezTo>
                <a:cubicBezTo>
                  <a:pt x="492" y="0"/>
                  <a:pt x="492" y="0"/>
                  <a:pt x="492" y="0"/>
                </a:cubicBezTo>
                <a:cubicBezTo>
                  <a:pt x="647" y="413"/>
                  <a:pt x="647" y="413"/>
                  <a:pt x="647" y="413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5" name="ï$ļîḓé">
            <a:extLst>
              <a:ext uri="{FF2B5EF4-FFF2-40B4-BE49-F238E27FC236}">
                <a16:creationId xmlns:a16="http://schemas.microsoft.com/office/drawing/2014/main" id="{23221596-C686-4897-B930-04F8163D2E56}"/>
              </a:ext>
            </a:extLst>
          </p:cNvPr>
          <p:cNvSpPr/>
          <p:nvPr/>
        </p:nvSpPr>
        <p:spPr bwMode="auto">
          <a:xfrm>
            <a:off x="6486213" y="3659413"/>
            <a:ext cx="1338523" cy="1338523"/>
          </a:xfrm>
          <a:custGeom>
            <a:avLst/>
            <a:gdLst>
              <a:gd name="T0" fmla="*/ 277 w 966"/>
              <a:gd name="T1" fmla="*/ 966 h 966"/>
              <a:gd name="T2" fmla="*/ 0 w 966"/>
              <a:gd name="T3" fmla="*/ 362 h 966"/>
              <a:gd name="T4" fmla="*/ 360 w 966"/>
              <a:gd name="T5" fmla="*/ 0 h 966"/>
              <a:gd name="T6" fmla="*/ 966 w 966"/>
              <a:gd name="T7" fmla="*/ 275 h 966"/>
              <a:gd name="T8" fmla="*/ 277 w 966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6">
                <a:moveTo>
                  <a:pt x="277" y="966"/>
                </a:moveTo>
                <a:cubicBezTo>
                  <a:pt x="0" y="362"/>
                  <a:pt x="0" y="362"/>
                  <a:pt x="0" y="362"/>
                </a:cubicBezTo>
                <a:cubicBezTo>
                  <a:pt x="160" y="289"/>
                  <a:pt x="287" y="160"/>
                  <a:pt x="360" y="0"/>
                </a:cubicBezTo>
                <a:cubicBezTo>
                  <a:pt x="966" y="275"/>
                  <a:pt x="966" y="275"/>
                  <a:pt x="966" y="275"/>
                </a:cubicBezTo>
                <a:cubicBezTo>
                  <a:pt x="827" y="581"/>
                  <a:pt x="582" y="826"/>
                  <a:pt x="277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6" name="ísḷíďê">
            <a:extLst>
              <a:ext uri="{FF2B5EF4-FFF2-40B4-BE49-F238E27FC236}">
                <a16:creationId xmlns:a16="http://schemas.microsoft.com/office/drawing/2014/main" id="{484C047F-2E99-4736-823D-1B4522DFBDF6}"/>
              </a:ext>
            </a:extLst>
          </p:cNvPr>
          <p:cNvSpPr/>
          <p:nvPr/>
        </p:nvSpPr>
        <p:spPr bwMode="auto">
          <a:xfrm>
            <a:off x="4310570" y="3660866"/>
            <a:ext cx="1338523" cy="1338523"/>
          </a:xfrm>
          <a:custGeom>
            <a:avLst/>
            <a:gdLst>
              <a:gd name="T0" fmla="*/ 691 w 966"/>
              <a:gd name="T1" fmla="*/ 965 h 965"/>
              <a:gd name="T2" fmla="*/ 0 w 966"/>
              <a:gd name="T3" fmla="*/ 277 h 965"/>
              <a:gd name="T4" fmla="*/ 604 w 966"/>
              <a:gd name="T5" fmla="*/ 0 h 965"/>
              <a:gd name="T6" fmla="*/ 966 w 966"/>
              <a:gd name="T7" fmla="*/ 360 h 965"/>
              <a:gd name="T8" fmla="*/ 691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691" y="965"/>
                </a:moveTo>
                <a:cubicBezTo>
                  <a:pt x="385" y="826"/>
                  <a:pt x="140" y="582"/>
                  <a:pt x="0" y="277"/>
                </a:cubicBezTo>
                <a:cubicBezTo>
                  <a:pt x="604" y="0"/>
                  <a:pt x="604" y="0"/>
                  <a:pt x="604" y="0"/>
                </a:cubicBezTo>
                <a:cubicBezTo>
                  <a:pt x="677" y="159"/>
                  <a:pt x="805" y="287"/>
                  <a:pt x="966" y="360"/>
                </a:cubicBezTo>
                <a:cubicBezTo>
                  <a:pt x="691" y="965"/>
                  <a:pt x="691" y="965"/>
                  <a:pt x="691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27" name="ïsļîḍè">
            <a:extLst>
              <a:ext uri="{FF2B5EF4-FFF2-40B4-BE49-F238E27FC236}">
                <a16:creationId xmlns:a16="http://schemas.microsoft.com/office/drawing/2014/main" id="{380C4320-6D10-4068-A99F-A63E1D12B731}"/>
              </a:ext>
            </a:extLst>
          </p:cNvPr>
          <p:cNvSpPr/>
          <p:nvPr/>
        </p:nvSpPr>
        <p:spPr bwMode="auto">
          <a:xfrm>
            <a:off x="6486213" y="1472141"/>
            <a:ext cx="1338523" cy="1338523"/>
          </a:xfrm>
          <a:custGeom>
            <a:avLst/>
            <a:gdLst>
              <a:gd name="T0" fmla="*/ 362 w 966"/>
              <a:gd name="T1" fmla="*/ 965 h 965"/>
              <a:gd name="T2" fmla="*/ 0 w 966"/>
              <a:gd name="T3" fmla="*/ 606 h 965"/>
              <a:gd name="T4" fmla="*/ 274 w 966"/>
              <a:gd name="T5" fmla="*/ 0 h 965"/>
              <a:gd name="T6" fmla="*/ 966 w 966"/>
              <a:gd name="T7" fmla="*/ 687 h 965"/>
              <a:gd name="T8" fmla="*/ 362 w 966"/>
              <a:gd name="T9" fmla="*/ 965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6" h="965">
                <a:moveTo>
                  <a:pt x="362" y="965"/>
                </a:moveTo>
                <a:cubicBezTo>
                  <a:pt x="289" y="806"/>
                  <a:pt x="160" y="678"/>
                  <a:pt x="0" y="606"/>
                </a:cubicBezTo>
                <a:cubicBezTo>
                  <a:pt x="274" y="0"/>
                  <a:pt x="274" y="0"/>
                  <a:pt x="274" y="0"/>
                </a:cubicBezTo>
                <a:cubicBezTo>
                  <a:pt x="580" y="138"/>
                  <a:pt x="826" y="383"/>
                  <a:pt x="966" y="687"/>
                </a:cubicBezTo>
                <a:cubicBezTo>
                  <a:pt x="362" y="965"/>
                  <a:pt x="362" y="965"/>
                  <a:pt x="362" y="965"/>
                </a:cubicBezTo>
              </a:path>
            </a:pathLst>
          </a:custGeom>
          <a:solidFill>
            <a:srgbClr val="A3D3DD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8" name="îṡ1íḍè">
            <a:extLst>
              <a:ext uri="{FF2B5EF4-FFF2-40B4-BE49-F238E27FC236}">
                <a16:creationId xmlns:a16="http://schemas.microsoft.com/office/drawing/2014/main" id="{3C44D8B1-0661-481D-B960-8EC188540C93}"/>
              </a:ext>
            </a:extLst>
          </p:cNvPr>
          <p:cNvSpPr/>
          <p:nvPr/>
        </p:nvSpPr>
        <p:spPr bwMode="auto">
          <a:xfrm>
            <a:off x="4310570" y="1477954"/>
            <a:ext cx="1338523" cy="1338523"/>
          </a:xfrm>
          <a:custGeom>
            <a:avLst/>
            <a:gdLst>
              <a:gd name="T0" fmla="*/ 606 w 965"/>
              <a:gd name="T1" fmla="*/ 966 h 966"/>
              <a:gd name="T2" fmla="*/ 0 w 965"/>
              <a:gd name="T3" fmla="*/ 692 h 966"/>
              <a:gd name="T4" fmla="*/ 688 w 965"/>
              <a:gd name="T5" fmla="*/ 0 h 966"/>
              <a:gd name="T6" fmla="*/ 965 w 965"/>
              <a:gd name="T7" fmla="*/ 604 h 966"/>
              <a:gd name="T8" fmla="*/ 606 w 965"/>
              <a:gd name="T9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966">
                <a:moveTo>
                  <a:pt x="606" y="966"/>
                </a:moveTo>
                <a:cubicBezTo>
                  <a:pt x="0" y="692"/>
                  <a:pt x="0" y="692"/>
                  <a:pt x="0" y="692"/>
                </a:cubicBezTo>
                <a:cubicBezTo>
                  <a:pt x="139" y="386"/>
                  <a:pt x="383" y="140"/>
                  <a:pt x="688" y="0"/>
                </a:cubicBezTo>
                <a:cubicBezTo>
                  <a:pt x="965" y="604"/>
                  <a:pt x="965" y="604"/>
                  <a:pt x="965" y="604"/>
                </a:cubicBezTo>
                <a:cubicBezTo>
                  <a:pt x="806" y="677"/>
                  <a:pt x="678" y="806"/>
                  <a:pt x="606" y="966"/>
                </a:cubicBezTo>
              </a:path>
            </a:pathLst>
          </a:custGeom>
          <a:solidFill>
            <a:srgbClr val="66B5C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9" name="iŝḷïḓê">
            <a:extLst>
              <a:ext uri="{FF2B5EF4-FFF2-40B4-BE49-F238E27FC236}">
                <a16:creationId xmlns:a16="http://schemas.microsoft.com/office/drawing/2014/main" id="{AAF8BE94-1FD0-4602-B818-49E8AE08CD12}"/>
              </a:ext>
            </a:extLst>
          </p:cNvPr>
          <p:cNvSpPr/>
          <p:nvPr/>
        </p:nvSpPr>
        <p:spPr bwMode="auto">
          <a:xfrm>
            <a:off x="5619299" y="1924128"/>
            <a:ext cx="896709" cy="683068"/>
          </a:xfrm>
          <a:custGeom>
            <a:avLst/>
            <a:gdLst>
              <a:gd name="T0" fmla="*/ 494 w 647"/>
              <a:gd name="T1" fmla="*/ 491 h 492"/>
              <a:gd name="T2" fmla="*/ 156 w 647"/>
              <a:gd name="T3" fmla="*/ 492 h 492"/>
              <a:gd name="T4" fmla="*/ 155 w 647"/>
              <a:gd name="T5" fmla="*/ 492 h 492"/>
              <a:gd name="T6" fmla="*/ 0 w 647"/>
              <a:gd name="T7" fmla="*/ 79 h 492"/>
              <a:gd name="T8" fmla="*/ 1 w 647"/>
              <a:gd name="T9" fmla="*/ 79 h 492"/>
              <a:gd name="T10" fmla="*/ 647 w 647"/>
              <a:gd name="T11" fmla="*/ 77 h 492"/>
              <a:gd name="T12" fmla="*/ 494 w 647"/>
              <a:gd name="T13" fmla="*/ 491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492">
                <a:moveTo>
                  <a:pt x="494" y="491"/>
                </a:moveTo>
                <a:cubicBezTo>
                  <a:pt x="385" y="450"/>
                  <a:pt x="265" y="451"/>
                  <a:pt x="156" y="492"/>
                </a:cubicBezTo>
                <a:cubicBezTo>
                  <a:pt x="155" y="492"/>
                  <a:pt x="155" y="492"/>
                  <a:pt x="155" y="492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79"/>
                  <a:pt x="1" y="79"/>
                  <a:pt x="1" y="79"/>
                </a:cubicBezTo>
                <a:cubicBezTo>
                  <a:pt x="209" y="1"/>
                  <a:pt x="439" y="0"/>
                  <a:pt x="647" y="77"/>
                </a:cubicBezTo>
                <a:cubicBezTo>
                  <a:pt x="494" y="491"/>
                  <a:pt x="494" y="491"/>
                  <a:pt x="494" y="49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îşlíḑé">
            <a:extLst>
              <a:ext uri="{FF2B5EF4-FFF2-40B4-BE49-F238E27FC236}">
                <a16:creationId xmlns:a16="http://schemas.microsoft.com/office/drawing/2014/main" id="{C0E640D7-834D-48B1-BBE4-17784CA597E8}"/>
              </a:ext>
            </a:extLst>
          </p:cNvPr>
          <p:cNvSpPr/>
          <p:nvPr/>
        </p:nvSpPr>
        <p:spPr bwMode="auto">
          <a:xfrm>
            <a:off x="6696222" y="2788138"/>
            <a:ext cx="683068" cy="899615"/>
          </a:xfrm>
          <a:custGeom>
            <a:avLst/>
            <a:gdLst>
              <a:gd name="T0" fmla="*/ 415 w 493"/>
              <a:gd name="T1" fmla="*/ 649 h 649"/>
              <a:gd name="T2" fmla="*/ 2 w 493"/>
              <a:gd name="T3" fmla="*/ 495 h 649"/>
              <a:gd name="T4" fmla="*/ 1 w 493"/>
              <a:gd name="T5" fmla="*/ 156 h 649"/>
              <a:gd name="T6" fmla="*/ 0 w 493"/>
              <a:gd name="T7" fmla="*/ 155 h 649"/>
              <a:gd name="T8" fmla="*/ 413 w 493"/>
              <a:gd name="T9" fmla="*/ 0 h 649"/>
              <a:gd name="T10" fmla="*/ 414 w 493"/>
              <a:gd name="T11" fmla="*/ 1 h 649"/>
              <a:gd name="T12" fmla="*/ 415 w 493"/>
              <a:gd name="T13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3" h="649">
                <a:moveTo>
                  <a:pt x="415" y="649"/>
                </a:moveTo>
                <a:cubicBezTo>
                  <a:pt x="2" y="495"/>
                  <a:pt x="2" y="495"/>
                  <a:pt x="2" y="495"/>
                </a:cubicBezTo>
                <a:cubicBezTo>
                  <a:pt x="42" y="386"/>
                  <a:pt x="42" y="266"/>
                  <a:pt x="1" y="156"/>
                </a:cubicBezTo>
                <a:cubicBezTo>
                  <a:pt x="0" y="155"/>
                  <a:pt x="0" y="155"/>
                  <a:pt x="0" y="155"/>
                </a:cubicBezTo>
                <a:cubicBezTo>
                  <a:pt x="413" y="0"/>
                  <a:pt x="413" y="0"/>
                  <a:pt x="413" y="0"/>
                </a:cubicBezTo>
                <a:cubicBezTo>
                  <a:pt x="414" y="1"/>
                  <a:pt x="414" y="1"/>
                  <a:pt x="414" y="1"/>
                </a:cubicBezTo>
                <a:cubicBezTo>
                  <a:pt x="492" y="210"/>
                  <a:pt x="493" y="440"/>
                  <a:pt x="415" y="64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1" name="íSlíḓè">
            <a:extLst>
              <a:ext uri="{FF2B5EF4-FFF2-40B4-BE49-F238E27FC236}">
                <a16:creationId xmlns:a16="http://schemas.microsoft.com/office/drawing/2014/main" id="{770B11A2-7AF3-4D35-87BA-E6A564AB0CD8}"/>
              </a:ext>
            </a:extLst>
          </p:cNvPr>
          <p:cNvSpPr/>
          <p:nvPr/>
        </p:nvSpPr>
        <p:spPr bwMode="auto">
          <a:xfrm>
            <a:off x="4756016" y="2789591"/>
            <a:ext cx="681615" cy="896709"/>
          </a:xfrm>
          <a:custGeom>
            <a:avLst/>
            <a:gdLst>
              <a:gd name="T0" fmla="*/ 492 w 492"/>
              <a:gd name="T1" fmla="*/ 492 h 647"/>
              <a:gd name="T2" fmla="*/ 79 w 492"/>
              <a:gd name="T3" fmla="*/ 647 h 647"/>
              <a:gd name="T4" fmla="*/ 78 w 492"/>
              <a:gd name="T5" fmla="*/ 646 h 647"/>
              <a:gd name="T6" fmla="*/ 77 w 492"/>
              <a:gd name="T7" fmla="*/ 0 h 647"/>
              <a:gd name="T8" fmla="*/ 491 w 492"/>
              <a:gd name="T9" fmla="*/ 153 h 647"/>
              <a:gd name="T10" fmla="*/ 491 w 492"/>
              <a:gd name="T11" fmla="*/ 491 h 647"/>
              <a:gd name="T12" fmla="*/ 492 w 492"/>
              <a:gd name="T13" fmla="*/ 492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2" h="647">
                <a:moveTo>
                  <a:pt x="492" y="492"/>
                </a:moveTo>
                <a:cubicBezTo>
                  <a:pt x="79" y="647"/>
                  <a:pt x="79" y="647"/>
                  <a:pt x="79" y="647"/>
                </a:cubicBezTo>
                <a:cubicBezTo>
                  <a:pt x="78" y="646"/>
                  <a:pt x="78" y="646"/>
                  <a:pt x="78" y="646"/>
                </a:cubicBezTo>
                <a:cubicBezTo>
                  <a:pt x="0" y="438"/>
                  <a:pt x="0" y="208"/>
                  <a:pt x="77" y="0"/>
                </a:cubicBezTo>
                <a:cubicBezTo>
                  <a:pt x="491" y="153"/>
                  <a:pt x="491" y="153"/>
                  <a:pt x="491" y="153"/>
                </a:cubicBezTo>
                <a:cubicBezTo>
                  <a:pt x="450" y="262"/>
                  <a:pt x="451" y="382"/>
                  <a:pt x="491" y="491"/>
                </a:cubicBezTo>
                <a:cubicBezTo>
                  <a:pt x="492" y="492"/>
                  <a:pt x="492" y="492"/>
                  <a:pt x="492" y="49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iŝ1íḋè">
            <a:extLst>
              <a:ext uri="{FF2B5EF4-FFF2-40B4-BE49-F238E27FC236}">
                <a16:creationId xmlns:a16="http://schemas.microsoft.com/office/drawing/2014/main" id="{245E0F8A-C1F3-4337-9F91-00E010AAEF15}"/>
              </a:ext>
            </a:extLst>
          </p:cNvPr>
          <p:cNvSpPr/>
          <p:nvPr/>
        </p:nvSpPr>
        <p:spPr>
          <a:xfrm>
            <a:off x="5937810" y="2151367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3" name="iṡlïdè">
            <a:extLst>
              <a:ext uri="{FF2B5EF4-FFF2-40B4-BE49-F238E27FC236}">
                <a16:creationId xmlns:a16="http://schemas.microsoft.com/office/drawing/2014/main" id="{86E9195E-B495-4246-A176-8685E9300B6A}"/>
              </a:ext>
            </a:extLst>
          </p:cNvPr>
          <p:cNvSpPr/>
          <p:nvPr/>
        </p:nvSpPr>
        <p:spPr>
          <a:xfrm>
            <a:off x="6907913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4" name="iṩḷíḑe">
            <a:extLst>
              <a:ext uri="{FF2B5EF4-FFF2-40B4-BE49-F238E27FC236}">
                <a16:creationId xmlns:a16="http://schemas.microsoft.com/office/drawing/2014/main" id="{64B60F65-29D8-4424-8099-8C402F1F8B57}"/>
              </a:ext>
            </a:extLst>
          </p:cNvPr>
          <p:cNvSpPr/>
          <p:nvPr/>
        </p:nvSpPr>
        <p:spPr>
          <a:xfrm>
            <a:off x="5937810" y="4093025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5" name="ïṩľïďê">
            <a:extLst>
              <a:ext uri="{FF2B5EF4-FFF2-40B4-BE49-F238E27FC236}">
                <a16:creationId xmlns:a16="http://schemas.microsoft.com/office/drawing/2014/main" id="{C9FDA0A0-81C5-483F-80E3-EC3B98C90E42}"/>
              </a:ext>
            </a:extLst>
          </p:cNvPr>
          <p:cNvSpPr/>
          <p:nvPr/>
        </p:nvSpPr>
        <p:spPr>
          <a:xfrm>
            <a:off x="4966980" y="3123650"/>
            <a:ext cx="259688" cy="228590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i="1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E1DB535-5198-45A0-BD56-643DDE0F0221}"/>
              </a:ext>
            </a:extLst>
          </p:cNvPr>
          <p:cNvSpPr/>
          <p:nvPr/>
        </p:nvSpPr>
        <p:spPr>
          <a:xfrm>
            <a:off x="129843" y="1072296"/>
            <a:ext cx="4119458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项目成员有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学习经验，容易上手微信开发者工具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游戏样式新颖，市场上未出现过。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微信小程序投入资金较少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407B58B-33ED-4951-B913-B4F5DF3113E0}"/>
              </a:ext>
            </a:extLst>
          </p:cNvPr>
          <p:cNvSpPr/>
          <p:nvPr/>
        </p:nvSpPr>
        <p:spPr>
          <a:xfrm>
            <a:off x="7801643" y="4345817"/>
            <a:ext cx="4237957" cy="1200321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市面上游戏种类庞多，都是潜在的竞争者，竞争压力大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广告收费的形式容易失去用户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A989414-07AE-4BD6-99A4-12763AD40EDA}"/>
              </a:ext>
            </a:extLst>
          </p:cNvPr>
          <p:cNvSpPr/>
          <p:nvPr/>
        </p:nvSpPr>
        <p:spPr>
          <a:xfrm>
            <a:off x="7824736" y="1072296"/>
            <a:ext cx="3979432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游戏项目较大，存在不能够完全布置在微信小游戏平台上的风险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开发成员缺乏项目开发经验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项目组资金较紧张，在美工，游戏优化存在投入不足的风险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95DBA8-F1D8-4C70-9272-563276D439AD}"/>
              </a:ext>
            </a:extLst>
          </p:cNvPr>
          <p:cNvSpPr/>
          <p:nvPr/>
        </p:nvSpPr>
        <p:spPr>
          <a:xfrm>
            <a:off x="152400" y="4207319"/>
            <a:ext cx="4158170" cy="147731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现在市场上手游市场巨大，微信小游戏有着较多的用户量，是一个较好的推广平台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微信平台有存在对小游戏的扶植计划，可以对优秀的小游戏进行资源倾斜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3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626942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>
                <a:solidFill>
                  <a:schemeClr val="bg1"/>
                </a:solidFill>
                <a:cs typeface="+mn-ea"/>
                <a:sym typeface="+mn-lt"/>
              </a:rPr>
              <a:t>Chapter 04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3157" y="158278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项目计划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096000" y="2581680"/>
            <a:ext cx="4201580" cy="0"/>
          </a:xfrm>
          <a:prstGeom prst="line">
            <a:avLst/>
          </a:prstGeom>
          <a:ln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项目里程碑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D3955C4-F16E-E34C-B790-A0F1A0095D98}"/>
              </a:ext>
            </a:extLst>
          </p:cNvPr>
          <p:cNvSpPr/>
          <p:nvPr/>
        </p:nvSpPr>
        <p:spPr>
          <a:xfrm rot="16200000" flipH="1">
            <a:off x="3426057" y="325689"/>
            <a:ext cx="396221" cy="4943663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84BACAC-5051-754A-9838-57413FA8B99A}"/>
              </a:ext>
            </a:extLst>
          </p:cNvPr>
          <p:cNvSpPr/>
          <p:nvPr/>
        </p:nvSpPr>
        <p:spPr>
          <a:xfrm rot="16200000" flipH="1">
            <a:off x="4497396" y="1397028"/>
            <a:ext cx="396221" cy="2800987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9" name="Title 20">
            <a:extLst>
              <a:ext uri="{FF2B5EF4-FFF2-40B4-BE49-F238E27FC236}">
                <a16:creationId xmlns:a16="http://schemas.microsoft.com/office/drawing/2014/main" id="{AB1B7A0D-21E2-7847-A767-6B1080569326}"/>
              </a:ext>
            </a:extLst>
          </p:cNvPr>
          <p:cNvSpPr txBox="1">
            <a:spLocks/>
          </p:cNvSpPr>
          <p:nvPr/>
        </p:nvSpPr>
        <p:spPr>
          <a:xfrm flipH="1">
            <a:off x="3295013" y="2694135"/>
            <a:ext cx="2354384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31 - Dec</a:t>
            </a:r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E6C5E357-17B8-E54E-A604-77ECA4BDC827}"/>
              </a:ext>
            </a:extLst>
          </p:cNvPr>
          <p:cNvSpPr txBox="1">
            <a:spLocks/>
          </p:cNvSpPr>
          <p:nvPr/>
        </p:nvSpPr>
        <p:spPr>
          <a:xfrm flipH="1">
            <a:off x="1056000" y="2695355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90%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F2220AAA-0C91-F848-B334-B608AB73B85F}"/>
              </a:ext>
            </a:extLst>
          </p:cNvPr>
          <p:cNvSpPr/>
          <p:nvPr/>
        </p:nvSpPr>
        <p:spPr>
          <a:xfrm rot="5400000">
            <a:off x="8383260" y="1096728"/>
            <a:ext cx="378506" cy="4943655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6CD46A6-FE40-0A4A-AB95-9331AA752E28}"/>
              </a:ext>
            </a:extLst>
          </p:cNvPr>
          <p:cNvSpPr/>
          <p:nvPr/>
        </p:nvSpPr>
        <p:spPr>
          <a:xfrm rot="5400000">
            <a:off x="8030782" y="1449206"/>
            <a:ext cx="378506" cy="4238703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13" name="Title 20">
            <a:extLst>
              <a:ext uri="{FF2B5EF4-FFF2-40B4-BE49-F238E27FC236}">
                <a16:creationId xmlns:a16="http://schemas.microsoft.com/office/drawing/2014/main" id="{A1C69DC8-C8AE-3A4B-A566-8BB90818DEAA}"/>
              </a:ext>
            </a:extLst>
          </p:cNvPr>
          <p:cNvSpPr txBox="1">
            <a:spLocks/>
          </p:cNvSpPr>
          <p:nvPr/>
        </p:nvSpPr>
        <p:spPr>
          <a:xfrm>
            <a:off x="6547291" y="3441927"/>
            <a:ext cx="2022642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10 - Dec</a:t>
            </a:r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BB99FC12-8401-914F-BD35-1B6AB4035E82}"/>
              </a:ext>
            </a:extLst>
          </p:cNvPr>
          <p:cNvSpPr txBox="1">
            <a:spLocks/>
          </p:cNvSpPr>
          <p:nvPr/>
        </p:nvSpPr>
        <p:spPr>
          <a:xfrm>
            <a:off x="10399627" y="3435930"/>
            <a:ext cx="741058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70%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50267C58-127F-DD4F-A751-284382CF70AA}"/>
              </a:ext>
            </a:extLst>
          </p:cNvPr>
          <p:cNvSpPr/>
          <p:nvPr/>
        </p:nvSpPr>
        <p:spPr>
          <a:xfrm rot="16200000" flipH="1">
            <a:off x="3434918" y="1858908"/>
            <a:ext cx="378508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F4ADEEA-53F4-4345-9C6B-8BAEA9C1DDE4}"/>
              </a:ext>
            </a:extLst>
          </p:cNvPr>
          <p:cNvSpPr/>
          <p:nvPr/>
        </p:nvSpPr>
        <p:spPr>
          <a:xfrm rot="16200000" flipH="1">
            <a:off x="3927345" y="2351335"/>
            <a:ext cx="378508" cy="3958801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BE610CAD-7D06-C942-AA9E-9121DDD1857D}"/>
              </a:ext>
            </a:extLst>
          </p:cNvPr>
          <p:cNvSpPr txBox="1">
            <a:spLocks/>
          </p:cNvSpPr>
          <p:nvPr/>
        </p:nvSpPr>
        <p:spPr>
          <a:xfrm flipH="1">
            <a:off x="3626748" y="4226020"/>
            <a:ext cx="2022642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1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9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44FF1D88-86E4-AF4E-9979-17C476EB8C9B}"/>
              </a:ext>
            </a:extLst>
          </p:cNvPr>
          <p:cNvSpPr txBox="1">
            <a:spLocks/>
          </p:cNvSpPr>
          <p:nvPr/>
        </p:nvSpPr>
        <p:spPr>
          <a:xfrm flipH="1">
            <a:off x="1056001" y="4210401"/>
            <a:ext cx="741057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50%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3B5C216-70CF-7141-84AF-CEC1FCDAFA27}"/>
              </a:ext>
            </a:extLst>
          </p:cNvPr>
          <p:cNvSpPr/>
          <p:nvPr/>
        </p:nvSpPr>
        <p:spPr>
          <a:xfrm rot="5400000">
            <a:off x="8383266" y="2621084"/>
            <a:ext cx="378508" cy="4943662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B3D89D8-D138-B841-B81C-C022F6D97510}"/>
              </a:ext>
            </a:extLst>
          </p:cNvPr>
          <p:cNvSpPr/>
          <p:nvPr/>
        </p:nvSpPr>
        <p:spPr>
          <a:xfrm rot="5400000">
            <a:off x="8071554" y="2932790"/>
            <a:ext cx="378508" cy="4320249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EE5015F-E0A7-3948-BEDD-2E370E70518C}"/>
              </a:ext>
            </a:extLst>
          </p:cNvPr>
          <p:cNvSpPr txBox="1">
            <a:spLocks/>
          </p:cNvSpPr>
          <p:nvPr/>
        </p:nvSpPr>
        <p:spPr>
          <a:xfrm>
            <a:off x="6547293" y="4973265"/>
            <a:ext cx="202264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05 - </a:t>
            </a:r>
            <a:r>
              <a:rPr lang="en-US" altLang="zh-CN" sz="1482" dirty="0">
                <a:solidFill>
                  <a:schemeClr val="bg1"/>
                </a:solidFill>
                <a:latin typeface="+mj-lt"/>
                <a:cs typeface="Lato Light"/>
              </a:rPr>
              <a:t>Nov</a:t>
            </a:r>
            <a:endParaRPr lang="en-US" sz="1482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2" name="Title 20">
            <a:extLst>
              <a:ext uri="{FF2B5EF4-FFF2-40B4-BE49-F238E27FC236}">
                <a16:creationId xmlns:a16="http://schemas.microsoft.com/office/drawing/2014/main" id="{7A99CB78-6A36-DF46-B080-B11E08636690}"/>
              </a:ext>
            </a:extLst>
          </p:cNvPr>
          <p:cNvSpPr txBox="1">
            <a:spLocks/>
          </p:cNvSpPr>
          <p:nvPr/>
        </p:nvSpPr>
        <p:spPr>
          <a:xfrm>
            <a:off x="10399624" y="4969158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30%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8E06122-2496-EE44-AB2A-3F2094490C9C}"/>
              </a:ext>
            </a:extLst>
          </p:cNvPr>
          <p:cNvSpPr/>
          <p:nvPr/>
        </p:nvSpPr>
        <p:spPr>
          <a:xfrm rot="16200000" flipH="1">
            <a:off x="3434915" y="3383267"/>
            <a:ext cx="378508" cy="4943657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3784619-62F8-4742-8443-E4A3E83D7B6A}"/>
              </a:ext>
            </a:extLst>
          </p:cNvPr>
          <p:cNvSpPr/>
          <p:nvPr/>
        </p:nvSpPr>
        <p:spPr>
          <a:xfrm rot="16200000" flipH="1">
            <a:off x="4090852" y="4039202"/>
            <a:ext cx="378508" cy="3631786"/>
          </a:xfrm>
          <a:prstGeom prst="rect">
            <a:avLst/>
          </a:prstGeom>
          <a:solidFill>
            <a:srgbClr val="66B5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5" name="Title 20">
            <a:extLst>
              <a:ext uri="{FF2B5EF4-FFF2-40B4-BE49-F238E27FC236}">
                <a16:creationId xmlns:a16="http://schemas.microsoft.com/office/drawing/2014/main" id="{C309352E-1307-C041-A717-FBE0108E3C6A}"/>
              </a:ext>
            </a:extLst>
          </p:cNvPr>
          <p:cNvSpPr txBox="1">
            <a:spLocks/>
          </p:cNvSpPr>
          <p:nvPr/>
        </p:nvSpPr>
        <p:spPr>
          <a:xfrm flipH="1">
            <a:off x="3626755" y="5747774"/>
            <a:ext cx="202263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cs typeface="Lato Light"/>
              </a:rPr>
              <a:t>29 -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cs typeface="Lato Light"/>
              </a:rPr>
              <a:t>Oct</a:t>
            </a:r>
            <a:endParaRPr lang="en-US" sz="1400" dirty="0">
              <a:solidFill>
                <a:schemeClr val="bg1"/>
              </a:solidFill>
              <a:latin typeface="+mj-lt"/>
              <a:cs typeface="Lato Light"/>
            </a:endParaRPr>
          </a:p>
        </p:txBody>
      </p:sp>
      <p:sp>
        <p:nvSpPr>
          <p:cNvPr id="26" name="Title 20">
            <a:extLst>
              <a:ext uri="{FF2B5EF4-FFF2-40B4-BE49-F238E27FC236}">
                <a16:creationId xmlns:a16="http://schemas.microsoft.com/office/drawing/2014/main" id="{C43D08C8-3162-574B-A008-028F5A78A41E}"/>
              </a:ext>
            </a:extLst>
          </p:cNvPr>
          <p:cNvSpPr txBox="1">
            <a:spLocks/>
          </p:cNvSpPr>
          <p:nvPr/>
        </p:nvSpPr>
        <p:spPr>
          <a:xfrm flipH="1">
            <a:off x="1056000" y="5743630"/>
            <a:ext cx="741058" cy="215444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400" dirty="0">
                <a:solidFill>
                  <a:srgbClr val="66B5C4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5D3618C5-0673-D74F-98F8-CD9B0846BF82}"/>
              </a:ext>
            </a:extLst>
          </p:cNvPr>
          <p:cNvSpPr txBox="1"/>
          <p:nvPr/>
        </p:nvSpPr>
        <p:spPr>
          <a:xfrm>
            <a:off x="6442494" y="2460953"/>
            <a:ext cx="2302917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完成游戏项目，并成功通过测试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TextBox 64">
            <a:extLst>
              <a:ext uri="{FF2B5EF4-FFF2-40B4-BE49-F238E27FC236}">
                <a16:creationId xmlns:a16="http://schemas.microsoft.com/office/drawing/2014/main" id="{17D9B8B6-1423-F44A-8E86-6EF2C01F9233}"/>
              </a:ext>
            </a:extLst>
          </p:cNvPr>
          <p:cNvSpPr txBox="1"/>
          <p:nvPr/>
        </p:nvSpPr>
        <p:spPr>
          <a:xfrm>
            <a:off x="3406110" y="1676874"/>
            <a:ext cx="2304790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项目总结，完成总评审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</a:p>
        </p:txBody>
      </p:sp>
      <p:sp>
        <p:nvSpPr>
          <p:cNvPr id="29" name="TextBox 82">
            <a:extLst>
              <a:ext uri="{FF2B5EF4-FFF2-40B4-BE49-F238E27FC236}">
                <a16:creationId xmlns:a16="http://schemas.microsoft.com/office/drawing/2014/main" id="{04A15419-F9EC-9446-BCC7-63385F88E01D}"/>
              </a:ext>
            </a:extLst>
          </p:cNvPr>
          <p:cNvSpPr txBox="1"/>
          <p:nvPr/>
        </p:nvSpPr>
        <p:spPr>
          <a:xfrm>
            <a:off x="6388965" y="3977222"/>
            <a:ext cx="230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需求说明通过评审，推出正式版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TextBox 89">
            <a:extLst>
              <a:ext uri="{FF2B5EF4-FFF2-40B4-BE49-F238E27FC236}">
                <a16:creationId xmlns:a16="http://schemas.microsoft.com/office/drawing/2014/main" id="{53AA62E7-BE79-1C42-9AA3-CAF20AD2D5AE}"/>
              </a:ext>
            </a:extLst>
          </p:cNvPr>
          <p:cNvSpPr txBox="1"/>
          <p:nvPr/>
        </p:nvSpPr>
        <p:spPr>
          <a:xfrm>
            <a:off x="3405024" y="3235365"/>
            <a:ext cx="2305876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/>
              <a:t>总体设计及详细设计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TextBox 96">
            <a:extLst>
              <a:ext uri="{FF2B5EF4-FFF2-40B4-BE49-F238E27FC236}">
                <a16:creationId xmlns:a16="http://schemas.microsoft.com/office/drawing/2014/main" id="{C1DC469A-D87C-1940-8C36-D346D2D9E3CE}"/>
              </a:ext>
            </a:extLst>
          </p:cNvPr>
          <p:cNvSpPr txBox="1"/>
          <p:nvPr/>
        </p:nvSpPr>
        <p:spPr>
          <a:xfrm>
            <a:off x="6418075" y="5526358"/>
            <a:ext cx="2298833" cy="62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项目计划书通过评审，推出正式版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TextBox 103">
            <a:extLst>
              <a:ext uri="{FF2B5EF4-FFF2-40B4-BE49-F238E27FC236}">
                <a16:creationId xmlns:a16="http://schemas.microsoft.com/office/drawing/2014/main" id="{98A6DD8B-3E69-FD4D-9C84-D9CC2D67CA3E}"/>
              </a:ext>
            </a:extLst>
          </p:cNvPr>
          <p:cNvSpPr txBox="1"/>
          <p:nvPr/>
        </p:nvSpPr>
        <p:spPr>
          <a:xfrm>
            <a:off x="3403135" y="4744234"/>
            <a:ext cx="2307765" cy="629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130000"/>
              </a:lnSpc>
              <a:defRPr sz="1253">
                <a:solidFill>
                  <a:schemeClr val="tx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可行性报告通过评审，推出正式版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3" name="直接连接符 62">
            <a:extLst>
              <a:ext uri="{FF2B5EF4-FFF2-40B4-BE49-F238E27FC236}">
                <a16:creationId xmlns:a16="http://schemas.microsoft.com/office/drawing/2014/main" id="{0E9F7CB6-F2BF-3348-9AC2-BE2FFEC1F87A}"/>
              </a:ext>
            </a:extLst>
          </p:cNvPr>
          <p:cNvCxnSpPr/>
          <p:nvPr/>
        </p:nvCxnSpPr>
        <p:spPr>
          <a:xfrm>
            <a:off x="6096000" y="1238640"/>
            <a:ext cx="0" cy="531999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3">
            <a:extLst>
              <a:ext uri="{FF2B5EF4-FFF2-40B4-BE49-F238E27FC236}">
                <a16:creationId xmlns:a16="http://schemas.microsoft.com/office/drawing/2014/main" id="{495A12B1-22AD-4DB8-971F-25E39CB9A8C3}"/>
              </a:ext>
            </a:extLst>
          </p:cNvPr>
          <p:cNvSpPr/>
          <p:nvPr/>
        </p:nvSpPr>
        <p:spPr>
          <a:xfrm rot="5400000">
            <a:off x="8366415" y="-624518"/>
            <a:ext cx="404593" cy="4943654"/>
          </a:xfrm>
          <a:prstGeom prst="rect">
            <a:avLst/>
          </a:prstGeom>
          <a:solidFill>
            <a:srgbClr val="E5E5E5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F96B6094-EE27-4CE5-8B3F-70B5BC34DAD4}"/>
              </a:ext>
            </a:extLst>
          </p:cNvPr>
          <p:cNvSpPr/>
          <p:nvPr/>
        </p:nvSpPr>
        <p:spPr>
          <a:xfrm rot="5400000">
            <a:off x="6373690" y="1365797"/>
            <a:ext cx="404593" cy="979284"/>
          </a:xfrm>
          <a:prstGeom prst="rect">
            <a:avLst/>
          </a:prstGeom>
          <a:solidFill>
            <a:srgbClr val="A3D3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6" dirty="0">
              <a:latin typeface="+mj-lt"/>
            </a:endParaRPr>
          </a:p>
        </p:txBody>
      </p:sp>
      <p:sp>
        <p:nvSpPr>
          <p:cNvPr id="37" name="Title 20">
            <a:extLst>
              <a:ext uri="{FF2B5EF4-FFF2-40B4-BE49-F238E27FC236}">
                <a16:creationId xmlns:a16="http://schemas.microsoft.com/office/drawing/2014/main" id="{3F0F2392-DDBF-4883-B1AD-DE6F53ADD869}"/>
              </a:ext>
            </a:extLst>
          </p:cNvPr>
          <p:cNvSpPr txBox="1">
            <a:spLocks/>
          </p:cNvSpPr>
          <p:nvPr/>
        </p:nvSpPr>
        <p:spPr>
          <a:xfrm>
            <a:off x="10312608" y="1744369"/>
            <a:ext cx="741059" cy="245580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1596" dirty="0">
                <a:solidFill>
                  <a:srgbClr val="A3D3DD"/>
                </a:solidFill>
                <a:latin typeface="+mj-lt"/>
                <a:cs typeface="Lato Regular"/>
              </a:rPr>
              <a:t>10%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7CBAB8E2-3D2B-0B4C-A961-D9DE6726C771}"/>
              </a:ext>
            </a:extLst>
          </p:cNvPr>
          <p:cNvSpPr txBox="1">
            <a:spLocks/>
          </p:cNvSpPr>
          <p:nvPr/>
        </p:nvSpPr>
        <p:spPr>
          <a:xfrm>
            <a:off x="6110005" y="1733686"/>
            <a:ext cx="2022637" cy="228076"/>
          </a:xfrm>
          <a:prstGeom prst="rect">
            <a:avLst/>
          </a:prstGeom>
        </p:spPr>
        <p:txBody>
          <a:bodyPr vert="horz" wrap="square" lIns="43103" tIns="0" rIns="43103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482" dirty="0">
                <a:solidFill>
                  <a:schemeClr val="bg1"/>
                </a:solidFill>
                <a:latin typeface="+mj-lt"/>
                <a:cs typeface="Lato Light"/>
              </a:rPr>
              <a:t>14 – Jan</a:t>
            </a:r>
          </a:p>
        </p:txBody>
      </p:sp>
    </p:spTree>
    <p:extLst>
      <p:ext uri="{BB962C8B-B14F-4D97-AF65-F5344CB8AC3E}">
        <p14:creationId xmlns:p14="http://schemas.microsoft.com/office/powerpoint/2010/main" val="6500982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WBS</a:t>
            </a:r>
            <a:r>
              <a:rPr kumimoji="1" lang="en-US" altLang="zh-CN" sz="2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[8]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51EBD9-D546-48BE-B0A6-C62E457D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" y="586361"/>
            <a:ext cx="12192000" cy="56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81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F87AAE-4EAB-C74F-BB91-2C13FB8051FA}"/>
              </a:ext>
            </a:extLst>
          </p:cNvPr>
          <p:cNvSpPr txBox="1"/>
          <p:nvPr/>
        </p:nvSpPr>
        <p:spPr>
          <a:xfrm>
            <a:off x="825500" y="3810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甘特图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F92D41-ACD8-4D61-92C0-9DBF31905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66" y="561320"/>
            <a:ext cx="9924997" cy="61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696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170,&quot;width&quot;:1698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72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6172</TotalTime>
  <Words>6256</Words>
  <Application>Microsoft Office PowerPoint</Application>
  <PresentationFormat>宽屏</PresentationFormat>
  <Paragraphs>1044</Paragraphs>
  <Slides>115</Slides>
  <Notes>54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34" baseType="lpstr">
      <vt:lpstr>-apple-system</vt:lpstr>
      <vt:lpstr>Roboto</vt:lpstr>
      <vt:lpstr>Source Han Sans CN</vt:lpstr>
      <vt:lpstr>等线</vt:lpstr>
      <vt:lpstr>等线</vt:lpstr>
      <vt:lpstr>等线 Light</vt:lpstr>
      <vt:lpstr>仿宋</vt:lpstr>
      <vt:lpstr>楷体_GB2312</vt:lpstr>
      <vt:lpstr>隶书</vt:lpstr>
      <vt:lpstr>思源黑体 CN Bold</vt:lpstr>
      <vt:lpstr>思源黑体 CN Regular</vt:lpstr>
      <vt:lpstr>宋体</vt:lpstr>
      <vt:lpstr>微软雅黑</vt:lpstr>
      <vt:lpstr>Arial</vt:lpstr>
      <vt:lpstr>Arial Black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周 诚信</cp:lastModifiedBy>
  <cp:revision>916</cp:revision>
  <dcterms:created xsi:type="dcterms:W3CDTF">2018-06-17T04:53:58Z</dcterms:created>
  <dcterms:modified xsi:type="dcterms:W3CDTF">2021-01-20T17:31:34Z</dcterms:modified>
</cp:coreProperties>
</file>